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4"/>
  </p:sldMasterIdLst>
  <p:notesMasterIdLst>
    <p:notesMasterId r:id="rId19"/>
  </p:notesMasterIdLst>
  <p:sldIdLst>
    <p:sldId id="256" r:id="rId5"/>
    <p:sldId id="342" r:id="rId6"/>
    <p:sldId id="324" r:id="rId7"/>
    <p:sldId id="310" r:id="rId8"/>
    <p:sldId id="340" r:id="rId9"/>
    <p:sldId id="339" r:id="rId10"/>
    <p:sldId id="336" r:id="rId11"/>
    <p:sldId id="341" r:id="rId12"/>
    <p:sldId id="318" r:id="rId13"/>
    <p:sldId id="330" r:id="rId14"/>
    <p:sldId id="326" r:id="rId15"/>
    <p:sldId id="320" r:id="rId16"/>
    <p:sldId id="321" r:id="rId17"/>
    <p:sldId id="31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BD689-8898-4D7B-B4B7-BF64A2B2DBE9}" v="1529" dt="2022-09-15T03:20:34.8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24"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mqoutlook-my.sharepoint.com/personal/nyamdavaa_byambadorj_students_mq_edu_au/Documents/Document/&#1048;&#1088;&#1075;&#1101;&#1085;&#1080;&#1080;&#774;%20&#1054;&#1088;&#1086;&#1083;&#1094;&#1086;&#1086;&#1085;&#1099;%20&#1053;&#1101;&#1075;&#1076;&#1101;&#1083;%20&#1053;&#1072;&#1084;/untitled%20folder/&#1057;&#1091;&#1076;&#1072;&#1083;&#1075;&#1072;&#1072;&#1085;&#1099;%20&#1199;&#1088;%20&#1076;&#1199;&#1085;.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mn-MN"/>
              <a:t>Монгол Улс хамгийн түрүүнд аль асуудлыг шийдвэрлэх шаардлагатай вэ?</a:t>
            </a:r>
            <a:endParaRPr lang="en-US"/>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Sheet6!$B$5:$B$13</c:f>
              <c:strCache>
                <c:ptCount val="9"/>
                <c:pt idx="0">
                  <c:v>Байгаль орчныг зохистой ашиглах</c:v>
                </c:pt>
                <c:pt idx="1">
                  <c:v>Суурь боловсролыг дээшлүүлэх</c:v>
                </c:pt>
                <c:pt idx="2">
                  <c:v>Зөв хот төлөвлөлт</c:v>
                </c:pt>
                <c:pt idx="3">
                  <c:v>Эрүүл мэндийн үйлчилгээг сайжруулах</c:v>
                </c:pt>
                <c:pt idx="4">
                  <c:v>Шийдвэр гаргахад иргэдийн оролцох арга зам</c:v>
                </c:pt>
                <c:pt idx="5">
                  <c:v>Боловсролын чанар, хүртээмжийг дээшлүүлэх</c:v>
                </c:pt>
                <c:pt idx="6">
                  <c:v>Бизнес эрхлэх эрх чөлөө, эдийн засгийг тэлэх</c:v>
                </c:pt>
                <c:pt idx="7">
                  <c:v>Хөдөлмөрийн үнэлэмж, үнэ цэнийг дээшлүүлэх</c:v>
                </c:pt>
                <c:pt idx="8">
                  <c:v>Авилгал, хүнд суртлыг арилгах, томилгоог шударга болгох</c:v>
                </c:pt>
              </c:strCache>
            </c:strRef>
          </c:cat>
          <c:val>
            <c:numRef>
              <c:f>Sheet6!$C$5:$C$13</c:f>
              <c:numCache>
                <c:formatCode>General</c:formatCode>
                <c:ptCount val="9"/>
                <c:pt idx="0">
                  <c:v>3</c:v>
                </c:pt>
                <c:pt idx="1">
                  <c:v>6</c:v>
                </c:pt>
                <c:pt idx="2">
                  <c:v>7</c:v>
                </c:pt>
                <c:pt idx="3">
                  <c:v>10</c:v>
                </c:pt>
                <c:pt idx="4">
                  <c:v>13</c:v>
                </c:pt>
                <c:pt idx="5">
                  <c:v>14</c:v>
                </c:pt>
                <c:pt idx="6">
                  <c:v>18</c:v>
                </c:pt>
                <c:pt idx="7">
                  <c:v>27</c:v>
                </c:pt>
                <c:pt idx="8">
                  <c:v>37</c:v>
                </c:pt>
              </c:numCache>
            </c:numRef>
          </c:val>
          <c:extLst>
            <c:ext xmlns:c16="http://schemas.microsoft.com/office/drawing/2014/chart" uri="{C3380CC4-5D6E-409C-BE32-E72D297353CC}">
              <c16:uniqueId val="{00000000-4B0B-4742-B848-47E5F1C2D500}"/>
            </c:ext>
          </c:extLst>
        </c:ser>
        <c:dLbls>
          <c:showLegendKey val="0"/>
          <c:showVal val="0"/>
          <c:showCatName val="0"/>
          <c:showSerName val="0"/>
          <c:showPercent val="0"/>
          <c:showBubbleSize val="0"/>
        </c:dLbls>
        <c:gapWidth val="182"/>
        <c:axId val="1184190239"/>
        <c:axId val="1184217727"/>
      </c:barChart>
      <c:catAx>
        <c:axId val="11841902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1184217727"/>
        <c:crosses val="autoZero"/>
        <c:auto val="1"/>
        <c:lblAlgn val="ctr"/>
        <c:lblOffset val="100"/>
        <c:noMultiLvlLbl val="0"/>
      </c:catAx>
      <c:valAx>
        <c:axId val="11842177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841902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A1C74D-7491-4200-BC57-5781C5A0275B}" type="datetimeFigureOut">
              <a:rPr lang="en-AU" smtClean="0"/>
              <a:t>16/09/2022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87047-A110-4400-94F8-C38620E0C0E4}" type="slidenum">
              <a:rPr lang="en-AU" smtClean="0"/>
              <a:t>‹#›</a:t>
            </a:fld>
            <a:endParaRPr lang="en-AU"/>
          </a:p>
        </p:txBody>
      </p:sp>
    </p:spTree>
    <p:extLst>
      <p:ext uri="{BB962C8B-B14F-4D97-AF65-F5344CB8AC3E}">
        <p14:creationId xmlns:p14="http://schemas.microsoft.com/office/powerpoint/2010/main" val="357931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b="1" kern="1200">
                <a:solidFill>
                  <a:schemeClr val="tx1"/>
                </a:solidFill>
                <a:effectLst/>
                <a:latin typeface="+mn-lt"/>
                <a:ea typeface="+mn-ea"/>
                <a:cs typeface="+mn-cs"/>
              </a:rPr>
              <a:t>Сургалтын улирлын нээлт</a:t>
            </a:r>
            <a:endParaRPr lang="en-AU" sz="1200"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7B87047-A110-4400-94F8-C38620E0C0E4}" type="slidenum">
              <a:rPr lang="en-AU" smtClean="0"/>
              <a:t>1</a:t>
            </a:fld>
            <a:endParaRPr lang="en-AU"/>
          </a:p>
        </p:txBody>
      </p:sp>
    </p:spTree>
    <p:extLst>
      <p:ext uri="{BB962C8B-B14F-4D97-AF65-F5344CB8AC3E}">
        <p14:creationId xmlns:p14="http://schemas.microsoft.com/office/powerpoint/2010/main" val="1512077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10</a:t>
            </a:fld>
            <a:endParaRPr lang="en-AU"/>
          </a:p>
        </p:txBody>
      </p:sp>
    </p:spTree>
    <p:extLst>
      <p:ext uri="{BB962C8B-B14F-4D97-AF65-F5344CB8AC3E}">
        <p14:creationId xmlns:p14="http://schemas.microsoft.com/office/powerpoint/2010/main" val="3873090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11</a:t>
            </a:fld>
            <a:endParaRPr lang="en-AU"/>
          </a:p>
        </p:txBody>
      </p:sp>
    </p:spTree>
    <p:extLst>
      <p:ext uri="{BB962C8B-B14F-4D97-AF65-F5344CB8AC3E}">
        <p14:creationId xmlns:p14="http://schemas.microsoft.com/office/powerpoint/2010/main" val="2849246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12</a:t>
            </a:fld>
            <a:endParaRPr lang="en-AU"/>
          </a:p>
        </p:txBody>
      </p:sp>
    </p:spTree>
    <p:extLst>
      <p:ext uri="{BB962C8B-B14F-4D97-AF65-F5344CB8AC3E}">
        <p14:creationId xmlns:p14="http://schemas.microsoft.com/office/powerpoint/2010/main" val="3870481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a:t>Модератор</a:t>
            </a:r>
          </a:p>
          <a:p>
            <a:r>
              <a:rPr lang="mn-MN"/>
              <a:t>• 1-р хичээл: хүн бүрийг ижил тэгш хамруулах, оролцогчдыг сэдэв дээрээ үлдэхийг дэмжих, оролцогчдод тухайн сэдвийн хүрээнд ажлын хэсгийн гишүүдийг сонгох боломжийг олгох. </a:t>
            </a:r>
          </a:p>
          <a:p>
            <a:r>
              <a:rPr lang="mn-MN"/>
              <a:t>• 2-р хичээл: оролцогчдыг анхаарлаа төвлөрүүлж, нэгтгэн дүгнэхэд зөвшилцөлд хүрэхэд нь дэмжлэг үзүүлж, дараагийн хуралдаанд илтгэгчээ сонгоход нь сонсогчдод туслах </a:t>
            </a:r>
          </a:p>
          <a:p>
            <a:r>
              <a:rPr lang="mn-MN"/>
              <a:t>• 3-р хичээл: оролцогчдоос тэдний санаа, шийдэл нь шинжээчид болон олон нийтийн санаа бодлыг баримтлагчдын шүүмжлэлд өртөж дараагийн шатны хэлэлцүүлгийг үргэлжлүүлэх боломжтой эсэхийг асууна, оролцогчдод 4-р хуралдаанд илтгэгчээ сонгоход тусална.</a:t>
            </a:r>
          </a:p>
          <a:p>
            <a:r>
              <a:rPr lang="mn-MN"/>
              <a:t>• 4-р хичээл: үзэгчдэд үйл ажиллагааны төлөвлөгөө, оролцох тоглогчид, ойролцоо төсөв тооцоо, санаагаа амьдралд хэрэгжүүлэх бодит бодлогыг тодорхойлоход тусална. </a:t>
            </a:r>
          </a:p>
          <a:p>
            <a:pPr marL="0" marR="0" lvl="0" indent="0" algn="l" defTabSz="914400" rtl="0" eaLnBrk="1" fontAlgn="auto" latinLnBrk="0" hangingPunct="1">
              <a:lnSpc>
                <a:spcPct val="100000"/>
              </a:lnSpc>
              <a:spcBef>
                <a:spcPts val="0"/>
              </a:spcBef>
              <a:spcAft>
                <a:spcPts val="0"/>
              </a:spcAft>
              <a:buClrTx/>
              <a:buSzTx/>
              <a:buFontTx/>
              <a:buNone/>
              <a:tabLst/>
              <a:defRPr/>
            </a:pPr>
            <a:r>
              <a:rPr lang="mn-MN" b="1"/>
              <a:t>Зочин илтгэгч </a:t>
            </a:r>
          </a:p>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13</a:t>
            </a:fld>
            <a:endParaRPr lang="en-AU"/>
          </a:p>
        </p:txBody>
      </p:sp>
    </p:spTree>
    <p:extLst>
      <p:ext uri="{BB962C8B-B14F-4D97-AF65-F5344CB8AC3E}">
        <p14:creationId xmlns:p14="http://schemas.microsoft.com/office/powerpoint/2010/main" val="3888762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14</a:t>
            </a:fld>
            <a:endParaRPr lang="en-AU"/>
          </a:p>
        </p:txBody>
      </p:sp>
    </p:spTree>
    <p:extLst>
      <p:ext uri="{BB962C8B-B14F-4D97-AF65-F5344CB8AC3E}">
        <p14:creationId xmlns:p14="http://schemas.microsoft.com/office/powerpoint/2010/main" val="304756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2</a:t>
            </a:fld>
            <a:endParaRPr lang="en-AU"/>
          </a:p>
        </p:txBody>
      </p:sp>
    </p:spTree>
    <p:extLst>
      <p:ext uri="{BB962C8B-B14F-4D97-AF65-F5344CB8AC3E}">
        <p14:creationId xmlns:p14="http://schemas.microsoft.com/office/powerpoint/2010/main" val="38952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3</a:t>
            </a:fld>
            <a:endParaRPr lang="en-AU"/>
          </a:p>
        </p:txBody>
      </p:sp>
    </p:spTree>
    <p:extLst>
      <p:ext uri="{BB962C8B-B14F-4D97-AF65-F5344CB8AC3E}">
        <p14:creationId xmlns:p14="http://schemas.microsoft.com/office/powerpoint/2010/main" val="704480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a:t>• 1-р хичээлээр бүх оролцогчид өгөгдсөн сэдвийн хүрээнд тулгамдаж буй асуудал, тулгамдсан асуудлуудыг тоймлон тайлбарлаж, асуудлыг шийдвэрлэх арга замыг санал болгоно. Сургагч багшийн үүрэг бол хүн бүрийг ижил тэгш хамруулах, оролцогчдыг сэдэв дээрээ үлдэхийг дэмжих, оролцогчдод тухайн сэдвийн хүрээнд ажлын хэсгийн гишүүдийг сонгох боломжийг олгох явдал юм.</a:t>
            </a:r>
          </a:p>
          <a:p>
            <a:r>
              <a:rPr lang="mn-MN"/>
              <a:t>• 2-р хуралдаанд ажлын хэсгийн гишүүд 1-р хуралдаанд танилцуулсан санаануудаас гаргаж авсан шийдлүүдийн хураангуйг танилцуулах боломжийг олгоно. Ажлын хэсгийн гишүүд яагаад зарим санааг цаашид үргэлжлүүлэн судлахаар сонгон шалгаруулсан болон зарим санааг яагаад гаргасан талаар үзэгчдэд тайлбарлах болно. орхиосон. 2-р хуралдаанд оролцогчид энэхүү хураангуйг батлах эсэх, нэмэлт өөрчлөлт оруулах эсэх талаар хөндлөнгийн шинжээч, шүүмжлэгчдийг оролцуулан тоймлон хэлэлцэхээс өмнө хэлэлцэнэ. Энэхүү хуралдааны чиглүүлэгч нь оролцогчдыг анхаарлаа төвлөрүүлж, нэгтгэн дүгнэхэд зөвшилцөлд хүрэхэд нь дэмжлэг үзүүлж, дараагийн хуралдаанд илтгэгчээ сонгоход нь сонсогчдод туслах болно.</a:t>
            </a:r>
          </a:p>
          <a:p>
            <a:r>
              <a:rPr lang="mn-MN"/>
              <a:t>• 3-р хуралдааныг зочин илтгэгч, олон нийтийн төлөөллийг оролцуулан явуулна. Зочин илтгэгчдийг илтгэхээс өмнө сонгосон илтгэгч-дадлагажигч 2-р хуралдаанаар батлагдсан хураангуйг хуваалцаж, хураангуйд дурдсан шийдлүүд яагаад үр дүнтэй байж болох талаар өөрийн аргументыг танилцуулна. Сургагч багш зочдод илтгэл тавьж, хураангуй дахь санааг эсэргүүцэх эсвэл дэмжих үг хэлнэ. Зочин илтгэгчид нь салбарынхаа мэргэжилтнүүд байх тул шүүмжлэгчид нь боловсролын ач холбогдолтой байх болно. Сургагч багш оролцогчдоос тэдний санаа, шийдэл нь шинжээчид болон олон нийтийн санаа бодлыг баримтлагчдын шүүмжлэлд өртөж дараагийн шатны хэлэлцүүлгийг үргэлжлүүлэх боломжтой эсэхийг асууна. Оролцогчид өөрсдийн санаа бодлыг үгүйсгэх эсвэл цааш үргэлжлүүлэх эсэхээ шийднэ. Шүүмжлэл, няцаалтаас дор хаяж нэг санаа үлдсэн бол дараагийн шатны хэлэлцүүлэгт оруулахаар батална. Сургагч багш оролцогчдод 4-р хуралдаанд илтгэгчээ сонгоход тусална.</a:t>
            </a:r>
          </a:p>
          <a:p>
            <a:r>
              <a:rPr lang="mn-MN"/>
              <a:t>• 4-р хичээл нь оролцогчдод сонгосон санаагаа бодитоор бодох боломжийг олгоно. Сургагч багш нь үзэгчдэд үйл ажиллагааны төлөвлөгөө, оролцох тоглогчид, ойролцоо төсөв тооцоо, санаагаа амьдралд хэрэгжүүлэх бодит бодлогыг тодорхойлоход тусална. Энэ хуралдаанд санаануудыг "хэрэгжүүлэх боломжгүй" эсвэл "үр ашиггүй" гэж санал хурааж болох бөгөөд шинэ санааг нэмж оруулах боломжгүй. Энэ хуралдааны төгсгөлд оролцогчид бүх шинэ санаанууд 1-3-р хуралдааны явцад дамждаг гэдгийг ойлгох болно.</a:t>
            </a:r>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4</a:t>
            </a:fld>
            <a:endParaRPr lang="en-AU"/>
          </a:p>
        </p:txBody>
      </p:sp>
    </p:spTree>
    <p:extLst>
      <p:ext uri="{BB962C8B-B14F-4D97-AF65-F5344CB8AC3E}">
        <p14:creationId xmlns:p14="http://schemas.microsoft.com/office/powerpoint/2010/main" val="1545017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5</a:t>
            </a:fld>
            <a:endParaRPr lang="en-AU"/>
          </a:p>
        </p:txBody>
      </p:sp>
    </p:spTree>
    <p:extLst>
      <p:ext uri="{BB962C8B-B14F-4D97-AF65-F5344CB8AC3E}">
        <p14:creationId xmlns:p14="http://schemas.microsoft.com/office/powerpoint/2010/main" val="1152316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6</a:t>
            </a:fld>
            <a:endParaRPr lang="en-AU"/>
          </a:p>
        </p:txBody>
      </p:sp>
    </p:spTree>
    <p:extLst>
      <p:ext uri="{BB962C8B-B14F-4D97-AF65-F5344CB8AC3E}">
        <p14:creationId xmlns:p14="http://schemas.microsoft.com/office/powerpoint/2010/main" val="1548582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7</a:t>
            </a:fld>
            <a:endParaRPr lang="en-AU"/>
          </a:p>
        </p:txBody>
      </p:sp>
    </p:spTree>
    <p:extLst>
      <p:ext uri="{BB962C8B-B14F-4D97-AF65-F5344CB8AC3E}">
        <p14:creationId xmlns:p14="http://schemas.microsoft.com/office/powerpoint/2010/main" val="3221945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8</a:t>
            </a:fld>
            <a:endParaRPr lang="en-AU"/>
          </a:p>
        </p:txBody>
      </p:sp>
    </p:spTree>
    <p:extLst>
      <p:ext uri="{BB962C8B-B14F-4D97-AF65-F5344CB8AC3E}">
        <p14:creationId xmlns:p14="http://schemas.microsoft.com/office/powerpoint/2010/main" val="768392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07B87047-A110-4400-94F8-C38620E0C0E4}" type="slidenum">
              <a:rPr lang="en-AU" smtClean="0"/>
              <a:t>9</a:t>
            </a:fld>
            <a:endParaRPr lang="en-AU"/>
          </a:p>
        </p:txBody>
      </p:sp>
    </p:spTree>
    <p:extLst>
      <p:ext uri="{BB962C8B-B14F-4D97-AF65-F5344CB8AC3E}">
        <p14:creationId xmlns:p14="http://schemas.microsoft.com/office/powerpoint/2010/main" val="1406653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4F169-F3A5-4FD2-9D78-DB527A610D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B52D55C-C1CC-4D51-B483-263BCA13E4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352F089-4076-4060-A5CB-F7DAAC34AD2E}"/>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5" name="Footer Placeholder 4">
            <a:extLst>
              <a:ext uri="{FF2B5EF4-FFF2-40B4-BE49-F238E27FC236}">
                <a16:creationId xmlns:a16="http://schemas.microsoft.com/office/drawing/2014/main" id="{709C9051-8C61-46DF-A49D-97798CE9D25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21783EF-BF3D-40CB-82B0-F666107AE019}"/>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188564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3D65B-D076-42D3-9C33-D981FA464F5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12F6322-991E-4D15-BC7C-056AEFF623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9966CB5-79A8-4015-BDDD-19AA6CDECDF0}"/>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5" name="Footer Placeholder 4">
            <a:extLst>
              <a:ext uri="{FF2B5EF4-FFF2-40B4-BE49-F238E27FC236}">
                <a16:creationId xmlns:a16="http://schemas.microsoft.com/office/drawing/2014/main" id="{A07FB1C1-50EA-4373-8640-67AB191330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BCF44EA-0783-4C19-AC7B-D64E8D152B74}"/>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414257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0EE03E-BC20-464B-AE1C-010EB13BD9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C9E21DF-12D0-4BB5-BE75-993814FB81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E7381E9-038E-43B5-ACC8-BDAAFEC321EA}"/>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5" name="Footer Placeholder 4">
            <a:extLst>
              <a:ext uri="{FF2B5EF4-FFF2-40B4-BE49-F238E27FC236}">
                <a16:creationId xmlns:a16="http://schemas.microsoft.com/office/drawing/2014/main" id="{3B4F6CFC-1770-4C30-92C0-C239E7C91EA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A8474AE-4190-4F74-A312-9B0CA92456C8}"/>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310182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A00E0-7172-4713-BA66-4871B8E9A89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62BC6C9-26C4-4787-84E7-34A48DC38B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20AF7A8-86FC-42A3-83C8-3496DF2F2B9C}"/>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5" name="Footer Placeholder 4">
            <a:extLst>
              <a:ext uri="{FF2B5EF4-FFF2-40B4-BE49-F238E27FC236}">
                <a16:creationId xmlns:a16="http://schemas.microsoft.com/office/drawing/2014/main" id="{BDF65066-8FA2-41A0-87E2-F241668C15D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878C71F-C9AF-4F86-8F04-F7BD956B1191}"/>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2304930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76037-DBB4-4B9D-94E7-BA7FF6D4C4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78DE472-3C0E-4113-AB36-6F436520B2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E8E933-9F3A-495B-8085-5E563CC526C2}"/>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5" name="Footer Placeholder 4">
            <a:extLst>
              <a:ext uri="{FF2B5EF4-FFF2-40B4-BE49-F238E27FC236}">
                <a16:creationId xmlns:a16="http://schemas.microsoft.com/office/drawing/2014/main" id="{4C8FE4EC-7899-40D3-A011-CACAD66542E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2E2E317-057C-4CE5-84FD-06565A645223}"/>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180849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F6A4A-F4CF-44E4-BA3B-1252192F298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031F835-D488-4F25-8F5C-16B917E56D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6821E4B-F94F-472E-BBD8-AE718738D0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89AF48D-1338-40B0-980D-1EE09C074EC9}"/>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6" name="Footer Placeholder 5">
            <a:extLst>
              <a:ext uri="{FF2B5EF4-FFF2-40B4-BE49-F238E27FC236}">
                <a16:creationId xmlns:a16="http://schemas.microsoft.com/office/drawing/2014/main" id="{25EC5062-EA5D-40D6-AB3D-24ECCB2456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11C4526-C585-4A81-8D17-8342D9961C58}"/>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310095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FDD3-CC6D-4864-B3E1-58A61F91656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CAE2C27-FECB-4BE8-9703-DB2A276B2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ED6DA7-348F-49D5-A4A0-4934F46EDB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66130C0A-F6D8-4125-80C9-00D7E5EC93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5C1D5B-58CC-4027-ADAA-76C939A58A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87E40FF-CEB3-4F75-B8D7-3AC37A4A9FFC}"/>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8" name="Footer Placeholder 7">
            <a:extLst>
              <a:ext uri="{FF2B5EF4-FFF2-40B4-BE49-F238E27FC236}">
                <a16:creationId xmlns:a16="http://schemas.microsoft.com/office/drawing/2014/main" id="{BB36017C-023F-4653-B657-CE6EB1A29AB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47EC299-BC7D-4830-B150-3DD472B0E18F}"/>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400254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FC7D3-AD77-4BD1-8B30-D6EA636E671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52041B9-403F-4B05-9ADE-D1DA407D1EDF}"/>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4" name="Footer Placeholder 3">
            <a:extLst>
              <a:ext uri="{FF2B5EF4-FFF2-40B4-BE49-F238E27FC236}">
                <a16:creationId xmlns:a16="http://schemas.microsoft.com/office/drawing/2014/main" id="{AEE7FA86-608D-4846-9E92-1A0148F89FD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6E492F6-9055-4370-AFB4-A0079E76CBAF}"/>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766869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372CFD-3139-4D1A-A4AB-4A644C1CF07A}"/>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3" name="Footer Placeholder 2">
            <a:extLst>
              <a:ext uri="{FF2B5EF4-FFF2-40B4-BE49-F238E27FC236}">
                <a16:creationId xmlns:a16="http://schemas.microsoft.com/office/drawing/2014/main" id="{CACCCEBA-467C-41F4-BC9A-49F871ABE99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ECE0B44-117E-4A8E-8613-FCB91C14EAED}"/>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156049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07E5-EDF0-4257-8AF2-DFD430CA1A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D51349B-7A15-4025-A007-CAB66BABB3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8E75B60-C7FE-4939-BA75-E79EEF9B7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157B79-F41B-47F3-8D17-4C3EEBBE9355}"/>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6" name="Footer Placeholder 5">
            <a:extLst>
              <a:ext uri="{FF2B5EF4-FFF2-40B4-BE49-F238E27FC236}">
                <a16:creationId xmlns:a16="http://schemas.microsoft.com/office/drawing/2014/main" id="{622E21C5-0296-47EE-BE4A-B1B8699C9F9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9F61527-ACD9-43A6-9499-971DB53D59C2}"/>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260656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2C194-9AB6-4818-8B69-4C11C3A250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34C051E-D7C3-4FA3-8B77-D8C5E7D188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3754BAE-74FC-4453-BA1A-F0D5F93A0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8F64B8-3806-494E-8503-BD044B158B92}"/>
              </a:ext>
            </a:extLst>
          </p:cNvPr>
          <p:cNvSpPr>
            <a:spLocks noGrp="1"/>
          </p:cNvSpPr>
          <p:nvPr>
            <p:ph type="dt" sz="half" idx="10"/>
          </p:nvPr>
        </p:nvSpPr>
        <p:spPr/>
        <p:txBody>
          <a:bodyPr/>
          <a:lstStyle/>
          <a:p>
            <a:fld id="{C1F2D7DE-201A-47A4-ABDE-058C120FF090}" type="datetimeFigureOut">
              <a:rPr lang="en-AU" smtClean="0"/>
              <a:t>16/09/2022</a:t>
            </a:fld>
            <a:endParaRPr lang="en-AU"/>
          </a:p>
        </p:txBody>
      </p:sp>
      <p:sp>
        <p:nvSpPr>
          <p:cNvPr id="6" name="Footer Placeholder 5">
            <a:extLst>
              <a:ext uri="{FF2B5EF4-FFF2-40B4-BE49-F238E27FC236}">
                <a16:creationId xmlns:a16="http://schemas.microsoft.com/office/drawing/2014/main" id="{A5ACB965-10FA-4E54-A20A-BD539B3CE9A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E100C9-81AA-4127-B2AA-22E26FCB081D}"/>
              </a:ext>
            </a:extLst>
          </p:cNvPr>
          <p:cNvSpPr>
            <a:spLocks noGrp="1"/>
          </p:cNvSpPr>
          <p:nvPr>
            <p:ph type="sldNum" sz="quarter" idx="12"/>
          </p:nvPr>
        </p:nvSpPr>
        <p:spPr/>
        <p:txBody>
          <a:bodyPr/>
          <a:lstStyle/>
          <a:p>
            <a:fld id="{4388B7E5-E947-4720-9E47-19B835FB54AF}" type="slidenum">
              <a:rPr lang="en-AU" smtClean="0"/>
              <a:t>‹#›</a:t>
            </a:fld>
            <a:endParaRPr lang="en-AU"/>
          </a:p>
        </p:txBody>
      </p:sp>
    </p:spTree>
    <p:extLst>
      <p:ext uri="{BB962C8B-B14F-4D97-AF65-F5344CB8AC3E}">
        <p14:creationId xmlns:p14="http://schemas.microsoft.com/office/powerpoint/2010/main" val="1792308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13AC10-074F-4EF8-A4C2-EFC1D3535A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E9883E1-DB38-49DA-99D4-3A348D3CF2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4C80CC2-FAC7-45BC-9484-05C5FD3598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2D7DE-201A-47A4-ABDE-058C120FF090}" type="datetimeFigureOut">
              <a:rPr lang="en-AU" smtClean="0"/>
              <a:t>16/09/2022</a:t>
            </a:fld>
            <a:endParaRPr lang="en-AU"/>
          </a:p>
        </p:txBody>
      </p:sp>
      <p:sp>
        <p:nvSpPr>
          <p:cNvPr id="5" name="Footer Placeholder 4">
            <a:extLst>
              <a:ext uri="{FF2B5EF4-FFF2-40B4-BE49-F238E27FC236}">
                <a16:creationId xmlns:a16="http://schemas.microsoft.com/office/drawing/2014/main" id="{052D3FCD-DA27-4DBA-B594-8E82D2A6D6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EF70B7D1-EE38-4DA1-811C-A8960FCDAE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8B7E5-E947-4720-9E47-19B835FB54AF}" type="slidenum">
              <a:rPr lang="en-AU" smtClean="0"/>
              <a:t>‹#›</a:t>
            </a:fld>
            <a:endParaRPr lang="en-AU"/>
          </a:p>
        </p:txBody>
      </p:sp>
    </p:spTree>
    <p:extLst>
      <p:ext uri="{BB962C8B-B14F-4D97-AF65-F5344CB8AC3E}">
        <p14:creationId xmlns:p14="http://schemas.microsoft.com/office/powerpoint/2010/main" val="313459401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jpe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jpe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6.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2.svg"/><Relationship Id="rId5" Type="http://schemas.openxmlformats.org/officeDocument/2006/relationships/image" Target="../media/image4.sv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sv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6.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2.svg"/><Relationship Id="rId5" Type="http://schemas.openxmlformats.org/officeDocument/2006/relationships/image" Target="../media/image4.sv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4989C-BF76-44FA-9457-AD2A856FB2C3}"/>
              </a:ext>
            </a:extLst>
          </p:cNvPr>
          <p:cNvSpPr>
            <a:spLocks noGrp="1"/>
          </p:cNvSpPr>
          <p:nvPr>
            <p:ph type="ctrTitle"/>
          </p:nvPr>
        </p:nvSpPr>
        <p:spPr>
          <a:xfrm>
            <a:off x="2940204" y="2235200"/>
            <a:ext cx="9144000" cy="2387600"/>
          </a:xfrm>
        </p:spPr>
        <p:txBody>
          <a:bodyPr>
            <a:normAutofit/>
          </a:bodyPr>
          <a:lstStyle/>
          <a:p>
            <a:r>
              <a:rPr lang="mn-MN" sz="5400" b="1"/>
              <a:t>ИОННамын сургалтын төлөвлөгөө</a:t>
            </a:r>
            <a:endParaRPr lang="en-AU" sz="5400" b="1"/>
          </a:p>
        </p:txBody>
      </p:sp>
      <p:sp>
        <p:nvSpPr>
          <p:cNvPr id="3" name="Subtitle 2">
            <a:extLst>
              <a:ext uri="{FF2B5EF4-FFF2-40B4-BE49-F238E27FC236}">
                <a16:creationId xmlns:a16="http://schemas.microsoft.com/office/drawing/2014/main" id="{45D7159C-2E05-4ADE-BFF6-3F72E79EAA8E}"/>
              </a:ext>
            </a:extLst>
          </p:cNvPr>
          <p:cNvSpPr>
            <a:spLocks noGrp="1"/>
          </p:cNvSpPr>
          <p:nvPr>
            <p:ph type="subTitle" idx="1"/>
          </p:nvPr>
        </p:nvSpPr>
        <p:spPr>
          <a:xfrm>
            <a:off x="2940204" y="4999831"/>
            <a:ext cx="9144000" cy="1655762"/>
          </a:xfrm>
        </p:spPr>
        <p:txBody>
          <a:bodyPr>
            <a:normAutofit fontScale="92500" lnSpcReduction="20000"/>
          </a:bodyPr>
          <a:lstStyle/>
          <a:p>
            <a:r>
              <a:rPr lang="mn-MN" sz="3200"/>
              <a:t>Илтгэгч: Б.Нямдаваа</a:t>
            </a:r>
          </a:p>
          <a:p>
            <a:r>
              <a:rPr lang="mn-MN" sz="3200"/>
              <a:t>ИОНН-ын төлөөлөгчдийн танхимын гишүүн</a:t>
            </a:r>
          </a:p>
          <a:p>
            <a:r>
              <a:rPr lang="mn-MN" sz="3200"/>
              <a:t>														2022.09.15</a:t>
            </a:r>
            <a:endParaRPr lang="en-AU" sz="3200"/>
          </a:p>
        </p:txBody>
      </p:sp>
      <p:grpSp>
        <p:nvGrpSpPr>
          <p:cNvPr id="16" name="Group 15">
            <a:extLst>
              <a:ext uri="{FF2B5EF4-FFF2-40B4-BE49-F238E27FC236}">
                <a16:creationId xmlns:a16="http://schemas.microsoft.com/office/drawing/2014/main" id="{BBF79E46-2E80-4B56-BBF4-18596A7A2536}"/>
              </a:ext>
            </a:extLst>
          </p:cNvPr>
          <p:cNvGrpSpPr/>
          <p:nvPr/>
        </p:nvGrpSpPr>
        <p:grpSpPr>
          <a:xfrm>
            <a:off x="7512204" y="23124"/>
            <a:ext cx="4650618" cy="3306816"/>
            <a:chOff x="7512204" y="23124"/>
            <a:chExt cx="4650618" cy="3306816"/>
          </a:xfrm>
        </p:grpSpPr>
        <p:cxnSp>
          <p:nvCxnSpPr>
            <p:cNvPr id="6" name="Straight Connector 5">
              <a:extLst>
                <a:ext uri="{FF2B5EF4-FFF2-40B4-BE49-F238E27FC236}">
                  <a16:creationId xmlns:a16="http://schemas.microsoft.com/office/drawing/2014/main" id="{82BDE8DB-CA2D-4285-A09E-B049CE920A7B}"/>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1755601-C8BB-40A4-968C-401130DFAE89}"/>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7FA8E3BE-51C5-486D-AB99-29BAB96EE5AF}"/>
              </a:ext>
            </a:extLst>
          </p:cNvPr>
          <p:cNvGrpSpPr/>
          <p:nvPr/>
        </p:nvGrpSpPr>
        <p:grpSpPr>
          <a:xfrm flipH="1" flipV="1">
            <a:off x="13092" y="5514181"/>
            <a:ext cx="2339815" cy="1319482"/>
            <a:chOff x="7512204" y="23124"/>
            <a:chExt cx="4650618" cy="3306816"/>
          </a:xfrm>
        </p:grpSpPr>
        <p:cxnSp>
          <p:nvCxnSpPr>
            <p:cNvPr id="18" name="Straight Connector 17">
              <a:extLst>
                <a:ext uri="{FF2B5EF4-FFF2-40B4-BE49-F238E27FC236}">
                  <a16:creationId xmlns:a16="http://schemas.microsoft.com/office/drawing/2014/main" id="{FF31E416-B8A2-49A6-8D7D-53654A9EFC3F}"/>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8527B55-9CD2-4A91-A36A-3B9204162316}"/>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FBF08A40-EEC3-4298-B9F5-9BF283D46FC2}"/>
              </a:ext>
            </a:extLst>
          </p:cNvPr>
          <p:cNvSpPr txBox="1"/>
          <p:nvPr/>
        </p:nvSpPr>
        <p:spPr>
          <a:xfrm>
            <a:off x="6866674" y="446085"/>
            <a:ext cx="6105292" cy="461665"/>
          </a:xfrm>
          <a:prstGeom prst="rect">
            <a:avLst/>
          </a:prstGeom>
          <a:noFill/>
        </p:spPr>
        <p:txBody>
          <a:bodyPr wrap="square">
            <a:spAutoFit/>
          </a:bodyPr>
          <a:lstStyle/>
          <a:p>
            <a:r>
              <a:rPr lang="mn-MN" sz="2400"/>
              <a:t>ИРГЭДИЙН ОРОЛЦООНЫ НЭГДЭЛ НАМ</a:t>
            </a:r>
            <a:endParaRPr lang="en-AU" sz="2400"/>
          </a:p>
        </p:txBody>
      </p:sp>
      <p:pic>
        <p:nvPicPr>
          <p:cNvPr id="3074" name="Picture 2" descr="No photo description available.">
            <a:extLst>
              <a:ext uri="{FF2B5EF4-FFF2-40B4-BE49-F238E27FC236}">
                <a16:creationId xmlns:a16="http://schemas.microsoft.com/office/drawing/2014/main" id="{00C3CACD-5FF3-48A4-8DE8-965CEC309D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1290" y="0"/>
            <a:ext cx="1330710" cy="1330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340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p:txBody>
          <a:bodyPr>
            <a:normAutofit/>
          </a:bodyPr>
          <a:lstStyle/>
          <a:p>
            <a:r>
              <a:rPr lang="mn-MN" sz="3200"/>
              <a:t>Сэдвийн сонголт</a:t>
            </a:r>
            <a:endParaRPr lang="en-AU" sz="3200"/>
          </a:p>
        </p:txBody>
      </p:sp>
      <p:sp>
        <p:nvSpPr>
          <p:cNvPr id="3" name="Content Placeholder 2">
            <a:extLst>
              <a:ext uri="{FF2B5EF4-FFF2-40B4-BE49-F238E27FC236}">
                <a16:creationId xmlns:a16="http://schemas.microsoft.com/office/drawing/2014/main" id="{53638D78-0216-407D-A4D6-AD8851DA7CC7}"/>
              </a:ext>
            </a:extLst>
          </p:cNvPr>
          <p:cNvSpPr>
            <a:spLocks noGrp="1"/>
          </p:cNvSpPr>
          <p:nvPr>
            <p:ph idx="1"/>
          </p:nvPr>
        </p:nvSpPr>
        <p:spPr>
          <a:xfrm>
            <a:off x="851293" y="1528513"/>
            <a:ext cx="3873108" cy="3985667"/>
          </a:xfrm>
        </p:spPr>
        <p:txBody>
          <a:bodyPr>
            <a:noAutofit/>
          </a:bodyPr>
          <a:lstStyle/>
          <a:p>
            <a:pPr>
              <a:spcBef>
                <a:spcPts val="0"/>
              </a:spcBef>
            </a:pPr>
            <a:r>
              <a:rPr lang="mn-MN" b="1"/>
              <a:t>2022.09.02 - 2022.09.15		</a:t>
            </a:r>
          </a:p>
          <a:p>
            <a:pPr marL="0" indent="0">
              <a:spcBef>
                <a:spcPts val="0"/>
              </a:spcBef>
              <a:buNone/>
            </a:pPr>
            <a:r>
              <a:rPr lang="mn-MN" sz="2400" b="1"/>
              <a:t>Олон нийтийн санал асуулга. </a:t>
            </a:r>
          </a:p>
          <a:p>
            <a:pPr marL="0" indent="0">
              <a:spcBef>
                <a:spcPts val="0"/>
              </a:spcBef>
              <a:buNone/>
            </a:pPr>
            <a:r>
              <a:rPr lang="mn-MN" sz="2400" b="1"/>
              <a:t>Бөглөгдсөн санал асуулгын тоо: 152	</a:t>
            </a:r>
            <a:r>
              <a:rPr lang="mn-MN" b="1"/>
              <a:t>				</a:t>
            </a:r>
          </a:p>
          <a:p>
            <a:pPr>
              <a:spcBef>
                <a:spcPts val="0"/>
              </a:spcBef>
            </a:pPr>
            <a:endParaRPr lang="mn-MN" b="1"/>
          </a:p>
          <a:p>
            <a:pPr>
              <a:spcBef>
                <a:spcPts val="0"/>
              </a:spcBef>
            </a:pPr>
            <a:endParaRPr lang="mn-MN" sz="2400" b="1"/>
          </a:p>
          <a:p>
            <a:pPr>
              <a:spcBef>
                <a:spcPts val="0"/>
              </a:spcBef>
            </a:pPr>
            <a:endParaRPr lang="en-AU" sz="2400"/>
          </a:p>
        </p:txBody>
      </p:sp>
      <p:sp>
        <p:nvSpPr>
          <p:cNvPr id="6" name="Title 1">
            <a:extLst>
              <a:ext uri="{FF2B5EF4-FFF2-40B4-BE49-F238E27FC236}">
                <a16:creationId xmlns:a16="http://schemas.microsoft.com/office/drawing/2014/main" id="{8D8666B7-18F6-4F83-508C-2A616ED6AABA}"/>
              </a:ext>
            </a:extLst>
          </p:cNvPr>
          <p:cNvSpPr txBox="1">
            <a:spLocks/>
          </p:cNvSpPr>
          <p:nvPr/>
        </p:nvSpPr>
        <p:spPr>
          <a:xfrm>
            <a:off x="7156268" y="393157"/>
            <a:ext cx="49653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2000"/>
              <a:t>Олон нийтээс санал асуусан сэдвүүд</a:t>
            </a:r>
            <a:endParaRPr lang="en-AU" sz="2000"/>
          </a:p>
        </p:txBody>
      </p:sp>
      <p:sp>
        <p:nvSpPr>
          <p:cNvPr id="4" name="Content Placeholder 2">
            <a:extLst>
              <a:ext uri="{FF2B5EF4-FFF2-40B4-BE49-F238E27FC236}">
                <a16:creationId xmlns:a16="http://schemas.microsoft.com/office/drawing/2014/main" id="{B6A227D3-C984-A6D2-38B0-C1379B3804F8}"/>
              </a:ext>
            </a:extLst>
          </p:cNvPr>
          <p:cNvSpPr txBox="1">
            <a:spLocks/>
          </p:cNvSpPr>
          <p:nvPr/>
        </p:nvSpPr>
        <p:spPr>
          <a:xfrm>
            <a:off x="4904513" y="1528513"/>
            <a:ext cx="6317402" cy="39856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7200" indent="-457200">
              <a:lnSpc>
                <a:spcPct val="100000"/>
              </a:lnSpc>
              <a:spcBef>
                <a:spcPts val="400"/>
              </a:spcBef>
              <a:buFont typeface="+mj-lt"/>
              <a:buAutoNum type="arabicPeriod"/>
            </a:pPr>
            <a:r>
              <a:rPr lang="mn-MN" sz="2000"/>
              <a:t>Бизнес эрхлэх эрх чөлөө</a:t>
            </a:r>
            <a:endParaRPr lang="en-AU" sz="2000"/>
          </a:p>
          <a:p>
            <a:pPr marL="277200" indent="-457200">
              <a:lnSpc>
                <a:spcPct val="100000"/>
              </a:lnSpc>
              <a:spcBef>
                <a:spcPts val="400"/>
              </a:spcBef>
              <a:buFont typeface="+mj-lt"/>
              <a:buAutoNum type="arabicPeriod"/>
            </a:pPr>
            <a:r>
              <a:rPr lang="mn-MN" sz="2000"/>
              <a:t>Хөдөлмөрийн үнэлэмж, үнэ цэнийг дээшлүүлэх</a:t>
            </a:r>
            <a:endParaRPr lang="en-AU" sz="2000"/>
          </a:p>
          <a:p>
            <a:pPr marL="277200" indent="-457200">
              <a:lnSpc>
                <a:spcPct val="100000"/>
              </a:lnSpc>
              <a:spcBef>
                <a:spcPts val="400"/>
              </a:spcBef>
              <a:buFont typeface="+mj-lt"/>
              <a:buAutoNum type="arabicPeriod"/>
            </a:pPr>
            <a:r>
              <a:rPr lang="mn-MN" sz="2000"/>
              <a:t>Эдийн засгийг тэлэх</a:t>
            </a:r>
            <a:endParaRPr lang="en-AU" sz="2000"/>
          </a:p>
          <a:p>
            <a:pPr marL="277200" indent="-457200">
              <a:lnSpc>
                <a:spcPct val="100000"/>
              </a:lnSpc>
              <a:spcBef>
                <a:spcPts val="400"/>
              </a:spcBef>
              <a:buFont typeface="+mj-lt"/>
              <a:buAutoNum type="arabicPeriod"/>
            </a:pPr>
            <a:r>
              <a:rPr lang="mn-MN" sz="2000"/>
              <a:t>Суурь боловсролыг дээшлүүлэх</a:t>
            </a:r>
            <a:endParaRPr lang="en-AU" sz="2000"/>
          </a:p>
          <a:p>
            <a:pPr marL="277200" indent="-457200">
              <a:lnSpc>
                <a:spcPct val="100000"/>
              </a:lnSpc>
              <a:spcBef>
                <a:spcPts val="400"/>
              </a:spcBef>
              <a:buFont typeface="+mj-lt"/>
              <a:buAutoNum type="arabicPeriod"/>
            </a:pPr>
            <a:r>
              <a:rPr lang="mn-MN" sz="2000"/>
              <a:t>Боловсролын чанар, хүртээмжийг дээшлүүлэх</a:t>
            </a:r>
            <a:endParaRPr lang="en-AU" sz="2000"/>
          </a:p>
          <a:p>
            <a:pPr marL="277200" indent="-457200">
              <a:lnSpc>
                <a:spcPct val="100000"/>
              </a:lnSpc>
              <a:spcBef>
                <a:spcPts val="400"/>
              </a:spcBef>
              <a:buFont typeface="+mj-lt"/>
              <a:buAutoNum type="arabicPeriod"/>
            </a:pPr>
            <a:r>
              <a:rPr lang="mn-MN" sz="2000"/>
              <a:t>Үндэстний онцлогоо хадгалах</a:t>
            </a:r>
            <a:endParaRPr lang="en-AU" sz="2000"/>
          </a:p>
          <a:p>
            <a:pPr marL="277200" indent="-457200">
              <a:lnSpc>
                <a:spcPct val="100000"/>
              </a:lnSpc>
              <a:spcBef>
                <a:spcPts val="400"/>
              </a:spcBef>
              <a:buFont typeface="+mj-lt"/>
              <a:buAutoNum type="arabicPeriod"/>
            </a:pPr>
            <a:r>
              <a:rPr lang="mn-MN" sz="2000"/>
              <a:t>Шийдвэр гаргахад иргэдийн оролцох арга зам</a:t>
            </a:r>
            <a:endParaRPr lang="en-AU" sz="2000"/>
          </a:p>
          <a:p>
            <a:pPr marL="277200" indent="-457200">
              <a:lnSpc>
                <a:spcPct val="100000"/>
              </a:lnSpc>
              <a:spcBef>
                <a:spcPts val="400"/>
              </a:spcBef>
              <a:buFont typeface="+mj-lt"/>
              <a:buAutoNum type="arabicPeriod"/>
            </a:pPr>
            <a:r>
              <a:rPr lang="mn-MN" sz="2000"/>
              <a:t>Авилгал, хүнд суртлыг арилгах, томилгоог шударга болгох</a:t>
            </a:r>
          </a:p>
          <a:p>
            <a:pPr marL="277200" indent="-457200">
              <a:lnSpc>
                <a:spcPct val="100000"/>
              </a:lnSpc>
              <a:spcBef>
                <a:spcPts val="400"/>
              </a:spcBef>
              <a:buFont typeface="+mj-lt"/>
              <a:buAutoNum type="arabicPeriod"/>
            </a:pPr>
            <a:r>
              <a:rPr lang="mn-MN" sz="2000"/>
              <a:t>Төрийн байгууллага хоорондын уялдаа холбоо</a:t>
            </a:r>
            <a:endParaRPr lang="en-AU" sz="2000"/>
          </a:p>
          <a:p>
            <a:pPr marL="277200" indent="-457200">
              <a:lnSpc>
                <a:spcPct val="100000"/>
              </a:lnSpc>
              <a:spcBef>
                <a:spcPts val="400"/>
              </a:spcBef>
              <a:buFont typeface="+mj-lt"/>
              <a:buAutoNum type="arabicPeriod"/>
            </a:pPr>
            <a:r>
              <a:rPr lang="mn-MN" sz="2000"/>
              <a:t>Татвар төлөгчдийн мөнгийг хэмнэлттэй зарцуулах</a:t>
            </a:r>
            <a:endParaRPr lang="en-AU" sz="2000"/>
          </a:p>
          <a:p>
            <a:pPr marL="277200" indent="-457200">
              <a:lnSpc>
                <a:spcPct val="100000"/>
              </a:lnSpc>
              <a:spcBef>
                <a:spcPts val="400"/>
              </a:spcBef>
              <a:buFont typeface="+mj-lt"/>
              <a:buAutoNum type="arabicPeriod"/>
            </a:pPr>
            <a:r>
              <a:rPr lang="mn-MN" sz="2000"/>
              <a:t>Зөв хот төлөвлөлт</a:t>
            </a:r>
            <a:endParaRPr lang="en-AU" sz="2000"/>
          </a:p>
          <a:p>
            <a:pPr marL="277200" indent="-457200">
              <a:lnSpc>
                <a:spcPct val="100000"/>
              </a:lnSpc>
              <a:spcBef>
                <a:spcPts val="400"/>
              </a:spcBef>
              <a:buFont typeface="+mj-lt"/>
              <a:buAutoNum type="arabicPeriod"/>
            </a:pPr>
            <a:r>
              <a:rPr lang="mn-MN" sz="2000"/>
              <a:t>Эрүүл мэндийн үйлчилгээг сайжруулах</a:t>
            </a:r>
            <a:endParaRPr lang="en-AU" sz="2000"/>
          </a:p>
          <a:p>
            <a:pPr marL="277200" indent="-457200">
              <a:lnSpc>
                <a:spcPct val="100000"/>
              </a:lnSpc>
              <a:spcBef>
                <a:spcPts val="400"/>
              </a:spcBef>
              <a:buFont typeface="+mj-lt"/>
              <a:buAutoNum type="arabicPeriod"/>
            </a:pPr>
            <a:r>
              <a:rPr lang="mn-MN" sz="2000"/>
              <a:t>Бохирдолгүй орчинд амьдрах</a:t>
            </a:r>
            <a:endParaRPr lang="en-AU" sz="2000"/>
          </a:p>
          <a:p>
            <a:pPr marL="277200" indent="-457200">
              <a:lnSpc>
                <a:spcPct val="100000"/>
              </a:lnSpc>
              <a:spcBef>
                <a:spcPts val="400"/>
              </a:spcBef>
              <a:buFont typeface="+mj-lt"/>
              <a:buAutoNum type="arabicPeriod"/>
            </a:pPr>
            <a:r>
              <a:rPr lang="mn-MN" sz="2000"/>
              <a:t>Байгаль орчныг зохистой ашиглах</a:t>
            </a:r>
            <a:endParaRPr lang="en-AU" sz="2000"/>
          </a:p>
          <a:p>
            <a:pPr marL="277200" indent="-457200">
              <a:lnSpc>
                <a:spcPct val="100000"/>
              </a:lnSpc>
              <a:spcBef>
                <a:spcPts val="400"/>
              </a:spcBef>
              <a:buFont typeface="+mj-lt"/>
              <a:buAutoNum type="arabicPeriod"/>
            </a:pPr>
            <a:endParaRPr lang="en-AU" sz="2000"/>
          </a:p>
        </p:txBody>
      </p:sp>
    </p:spTree>
    <p:extLst>
      <p:ext uri="{BB962C8B-B14F-4D97-AF65-F5344CB8AC3E}">
        <p14:creationId xmlns:p14="http://schemas.microsoft.com/office/powerpoint/2010/main" val="3968092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p:txBody>
          <a:bodyPr>
            <a:normAutofit/>
          </a:bodyPr>
          <a:lstStyle/>
          <a:p>
            <a:r>
              <a:rPr lang="mn-MN" sz="3200"/>
              <a:t>Сэдвийн санал асуулгын үр дүн, сэдвийн сонголт</a:t>
            </a:r>
            <a:endParaRPr lang="en-AU" sz="3200"/>
          </a:p>
        </p:txBody>
      </p:sp>
      <p:graphicFrame>
        <p:nvGraphicFramePr>
          <p:cNvPr id="6" name="Content Placeholder 5">
            <a:extLst>
              <a:ext uri="{FF2B5EF4-FFF2-40B4-BE49-F238E27FC236}">
                <a16:creationId xmlns:a16="http://schemas.microsoft.com/office/drawing/2014/main" id="{ABD0C273-3198-F84B-0AD5-AB9DADD52BF3}"/>
              </a:ext>
            </a:extLst>
          </p:cNvPr>
          <p:cNvGraphicFramePr>
            <a:graphicFrameLocks noGrp="1"/>
          </p:cNvGraphicFramePr>
          <p:nvPr>
            <p:ph idx="1"/>
            <p:extLst>
              <p:ext uri="{D42A27DB-BD31-4B8C-83A1-F6EECF244321}">
                <p14:modId xmlns:p14="http://schemas.microsoft.com/office/powerpoint/2010/main" val="450799549"/>
              </p:ext>
            </p:extLst>
          </p:nvPr>
        </p:nvGraphicFramePr>
        <p:xfrm>
          <a:off x="838200" y="1482436"/>
          <a:ext cx="10515600" cy="50223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3393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p:txBody>
          <a:bodyPr>
            <a:normAutofit/>
          </a:bodyPr>
          <a:lstStyle/>
          <a:p>
            <a:r>
              <a:rPr lang="mn-MN" sz="3200"/>
              <a:t>Сургалт, хэлэлцүүлгийн хуваарь</a:t>
            </a:r>
            <a:endParaRPr lang="en-AU" sz="3200"/>
          </a:p>
        </p:txBody>
      </p:sp>
      <p:sp>
        <p:nvSpPr>
          <p:cNvPr id="4" name="Title 1">
            <a:extLst>
              <a:ext uri="{FF2B5EF4-FFF2-40B4-BE49-F238E27FC236}">
                <a16:creationId xmlns:a16="http://schemas.microsoft.com/office/drawing/2014/main" id="{9352B636-DCE4-2C39-9C3E-974A152E3A84}"/>
              </a:ext>
            </a:extLst>
          </p:cNvPr>
          <p:cNvSpPr txBox="1">
            <a:spLocks/>
          </p:cNvSpPr>
          <p:nvPr/>
        </p:nvSpPr>
        <p:spPr>
          <a:xfrm>
            <a:off x="8049498" y="365125"/>
            <a:ext cx="402385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3200"/>
              <a:t>Хугацаа</a:t>
            </a:r>
            <a:endParaRPr lang="en-AU" sz="3200"/>
          </a:p>
        </p:txBody>
      </p:sp>
      <p:sp>
        <p:nvSpPr>
          <p:cNvPr id="6" name="Rectangle 5">
            <a:extLst>
              <a:ext uri="{FF2B5EF4-FFF2-40B4-BE49-F238E27FC236}">
                <a16:creationId xmlns:a16="http://schemas.microsoft.com/office/drawing/2014/main" id="{C86CC256-23C0-16C2-7BB6-C5F519A60858}"/>
              </a:ext>
            </a:extLst>
          </p:cNvPr>
          <p:cNvSpPr/>
          <p:nvPr/>
        </p:nvSpPr>
        <p:spPr>
          <a:xfrm>
            <a:off x="465571" y="1486948"/>
            <a:ext cx="11607769" cy="143616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mn-MN" sz="4000">
                <a:ln w="0"/>
                <a:solidFill>
                  <a:schemeClr val="bg1"/>
                </a:solidFill>
                <a:effectLst>
                  <a:outerShdw blurRad="38100" dist="19050" dir="2700000" algn="tl" rotWithShape="0">
                    <a:schemeClr val="dk1">
                      <a:alpha val="40000"/>
                    </a:schemeClr>
                  </a:outerShdw>
                </a:effectLst>
              </a:rPr>
              <a:t>2022 он</a:t>
            </a:r>
            <a:endParaRPr lang="en-US" sz="4000">
              <a:ln w="0"/>
              <a:solidFill>
                <a:schemeClr val="bg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9B69ABA2-1FAD-E24D-940F-57117293EC19}"/>
              </a:ext>
            </a:extLst>
          </p:cNvPr>
          <p:cNvSpPr/>
          <p:nvPr/>
        </p:nvSpPr>
        <p:spPr>
          <a:xfrm>
            <a:off x="478665" y="2923113"/>
            <a:ext cx="11594676" cy="279881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mn-MN" sz="4000">
                <a:ln w="0"/>
                <a:solidFill>
                  <a:schemeClr val="bg1"/>
                </a:solidFill>
                <a:effectLst>
                  <a:outerShdw blurRad="38100" dist="19050" dir="2700000" algn="tl" rotWithShape="0">
                    <a:schemeClr val="dk1">
                      <a:alpha val="40000"/>
                    </a:schemeClr>
                  </a:outerShdw>
                </a:effectLst>
              </a:rPr>
              <a:t>2023 он</a:t>
            </a:r>
            <a:endParaRPr lang="en-US" sz="4000">
              <a:ln w="0"/>
              <a:solidFill>
                <a:schemeClr val="bg1"/>
              </a:solidFill>
              <a:effectLst>
                <a:outerShdw blurRad="38100" dist="19050" dir="2700000" algn="tl" rotWithShape="0">
                  <a:schemeClr val="dk1">
                    <a:alpha val="40000"/>
                  </a:schemeClr>
                </a:outerShdw>
              </a:effectLst>
            </a:endParaRPr>
          </a:p>
        </p:txBody>
      </p:sp>
      <p:sp>
        <p:nvSpPr>
          <p:cNvPr id="5" name="Content Placeholder 2">
            <a:extLst>
              <a:ext uri="{FF2B5EF4-FFF2-40B4-BE49-F238E27FC236}">
                <a16:creationId xmlns:a16="http://schemas.microsoft.com/office/drawing/2014/main" id="{F4BCDD6C-6AEC-5CA8-0B3F-CCBE51AB64AD}"/>
              </a:ext>
            </a:extLst>
          </p:cNvPr>
          <p:cNvSpPr txBox="1">
            <a:spLocks/>
          </p:cNvSpPr>
          <p:nvPr/>
        </p:nvSpPr>
        <p:spPr>
          <a:xfrm>
            <a:off x="7512204" y="1528513"/>
            <a:ext cx="4567418" cy="39856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mn-MN" sz="2400"/>
              <a:t>10-р сарын 6, 13, 20, 27</a:t>
            </a:r>
            <a:endParaRPr lang="en-AU" sz="2400"/>
          </a:p>
          <a:p>
            <a:pPr marL="0" indent="0">
              <a:buNone/>
            </a:pPr>
            <a:r>
              <a:rPr lang="mn-MN" sz="2400"/>
              <a:t>11–р сарын 3, 10, 17, 24</a:t>
            </a:r>
            <a:endParaRPr lang="en-AU" sz="2400"/>
          </a:p>
          <a:p>
            <a:pPr marL="0" indent="0">
              <a:buNone/>
            </a:pPr>
            <a:r>
              <a:rPr lang="mn-MN" sz="2400"/>
              <a:t>12-р сарын 1, 8, 15, 22</a:t>
            </a:r>
            <a:endParaRPr lang="en-AU" sz="2400"/>
          </a:p>
          <a:p>
            <a:pPr marL="0" indent="0">
              <a:buNone/>
            </a:pPr>
            <a:r>
              <a:rPr lang="mn-MN" sz="2400"/>
              <a:t>1-р сарын 5, 12, 19, 26</a:t>
            </a:r>
            <a:endParaRPr lang="en-AU" sz="2400"/>
          </a:p>
          <a:p>
            <a:pPr marL="0" indent="0">
              <a:buNone/>
            </a:pPr>
            <a:r>
              <a:rPr lang="mn-MN" sz="2400"/>
              <a:t>2-р сарын 2, 9, 4-р сарын 6, 13</a:t>
            </a:r>
            <a:endParaRPr lang="en-AU" sz="2400"/>
          </a:p>
          <a:p>
            <a:pPr marL="0" indent="0">
              <a:buNone/>
            </a:pPr>
            <a:r>
              <a:rPr lang="mn-MN" sz="2400"/>
              <a:t>4-р сарын 20, 27, 5 сарын 4, 11</a:t>
            </a:r>
            <a:endParaRPr lang="en-AU" sz="2400"/>
          </a:p>
          <a:p>
            <a:pPr marL="0" indent="0">
              <a:buNone/>
            </a:pPr>
            <a:r>
              <a:rPr lang="mn-MN" sz="2400"/>
              <a:t>5-р сарын 18, 25, 6-р сарын 2, 8</a:t>
            </a:r>
            <a:endParaRPr lang="en-AU" sz="2400"/>
          </a:p>
          <a:p>
            <a:pPr marL="0" indent="0">
              <a:buNone/>
            </a:pPr>
            <a:r>
              <a:rPr lang="mn-MN" sz="2400"/>
              <a:t>10-р сарын 5, 12, 19, 26</a:t>
            </a:r>
            <a:endParaRPr lang="en-AU" sz="2400"/>
          </a:p>
          <a:p>
            <a:pPr marL="0" indent="0">
              <a:buNone/>
            </a:pPr>
            <a:r>
              <a:rPr lang="mn-MN" sz="2400"/>
              <a:t>11-р сарын 2, 9, 16, 23</a:t>
            </a:r>
            <a:endParaRPr lang="en-AU" sz="2400"/>
          </a:p>
        </p:txBody>
      </p:sp>
      <p:sp>
        <p:nvSpPr>
          <p:cNvPr id="3" name="Content Placeholder 2">
            <a:extLst>
              <a:ext uri="{FF2B5EF4-FFF2-40B4-BE49-F238E27FC236}">
                <a16:creationId xmlns:a16="http://schemas.microsoft.com/office/drawing/2014/main" id="{53638D78-0216-407D-A4D6-AD8851DA7CC7}"/>
              </a:ext>
            </a:extLst>
          </p:cNvPr>
          <p:cNvSpPr>
            <a:spLocks noGrp="1"/>
          </p:cNvSpPr>
          <p:nvPr>
            <p:ph idx="1"/>
          </p:nvPr>
        </p:nvSpPr>
        <p:spPr>
          <a:xfrm>
            <a:off x="851292" y="1528513"/>
            <a:ext cx="10502507" cy="3985667"/>
          </a:xfrm>
        </p:spPr>
        <p:txBody>
          <a:bodyPr>
            <a:noAutofit/>
          </a:bodyPr>
          <a:lstStyle/>
          <a:p>
            <a:pPr marL="457200" indent="-457200">
              <a:buFont typeface="+mj-lt"/>
              <a:buAutoNum type="arabicPeriod"/>
            </a:pPr>
            <a:r>
              <a:rPr lang="mn-MN" sz="2400"/>
              <a:t>Шийдвэр гаргахад иргэдийн оролцох арга зам</a:t>
            </a:r>
            <a:endParaRPr lang="en-AU" sz="2400"/>
          </a:p>
          <a:p>
            <a:pPr marL="457200" indent="-457200">
              <a:buFont typeface="+mj-lt"/>
              <a:buAutoNum type="arabicPeriod"/>
            </a:pPr>
            <a:r>
              <a:rPr lang="mn-MN" sz="2400"/>
              <a:t>Хөдөлмөрийн үнэлэмж, үнэ цэнийг дээшлүүлэх</a:t>
            </a:r>
            <a:endParaRPr lang="en-AU" sz="2400"/>
          </a:p>
          <a:p>
            <a:pPr marL="457200" indent="-457200">
              <a:buFont typeface="+mj-lt"/>
              <a:buAutoNum type="arabicPeriod"/>
            </a:pPr>
            <a:r>
              <a:rPr lang="mn-MN" sz="2400"/>
              <a:t>Боловсролын чанар, хүртээмжийг дээшлүүлэх</a:t>
            </a:r>
            <a:endParaRPr lang="en-AU" sz="2400"/>
          </a:p>
          <a:p>
            <a:pPr marL="457200" indent="-457200">
              <a:buFont typeface="+mj-lt"/>
              <a:buAutoNum type="arabicPeriod"/>
            </a:pPr>
            <a:r>
              <a:rPr lang="mn-MN" sz="2400"/>
              <a:t>Бизнес эрхлэх эрх чөлөө, эдийн засгийг тэлэх</a:t>
            </a:r>
            <a:endParaRPr lang="en-AU" sz="2400"/>
          </a:p>
          <a:p>
            <a:pPr marL="457200" indent="-457200">
              <a:buFont typeface="+mj-lt"/>
              <a:buAutoNum type="arabicPeriod"/>
            </a:pPr>
            <a:r>
              <a:rPr lang="mn-MN" sz="2400"/>
              <a:t>Эрүүл мэндийн үйлчилгээг сайжруулах</a:t>
            </a:r>
            <a:endParaRPr lang="en-AU" sz="2400"/>
          </a:p>
          <a:p>
            <a:pPr marL="457200" indent="-457200">
              <a:buFont typeface="+mj-lt"/>
              <a:buAutoNum type="arabicPeriod"/>
            </a:pPr>
            <a:r>
              <a:rPr lang="mn-MN" sz="2400"/>
              <a:t>Зөв хот төлөвлөлт</a:t>
            </a:r>
            <a:endParaRPr lang="en-AU" sz="2400"/>
          </a:p>
          <a:p>
            <a:pPr marL="457200" indent="-457200">
              <a:buFont typeface="+mj-lt"/>
              <a:buAutoNum type="arabicPeriod"/>
            </a:pPr>
            <a:r>
              <a:rPr lang="mn-MN" sz="2400"/>
              <a:t>Байгаль орчныг зохистой ашиглах</a:t>
            </a:r>
            <a:endParaRPr lang="en-AU" sz="2400"/>
          </a:p>
          <a:p>
            <a:pPr marL="457200" indent="-457200">
              <a:buFont typeface="+mj-lt"/>
              <a:buAutoNum type="arabicPeriod"/>
            </a:pPr>
            <a:r>
              <a:rPr lang="mn-MN" sz="2400"/>
              <a:t>Суурь боловсролыг дээшлүүлэх</a:t>
            </a:r>
            <a:endParaRPr lang="en-AU" sz="2400"/>
          </a:p>
          <a:p>
            <a:pPr marL="457200" indent="-457200">
              <a:buFont typeface="+mj-lt"/>
              <a:buAutoNum type="arabicPeriod"/>
            </a:pPr>
            <a:r>
              <a:rPr lang="mn-MN" sz="2400"/>
              <a:t>Авилгал, хүнд суртлыг арилгах, томилгоог шударга болгох</a:t>
            </a:r>
            <a:endParaRPr lang="en-AU" sz="2400"/>
          </a:p>
        </p:txBody>
      </p:sp>
    </p:spTree>
    <p:extLst>
      <p:ext uri="{BB962C8B-B14F-4D97-AF65-F5344CB8AC3E}">
        <p14:creationId xmlns:p14="http://schemas.microsoft.com/office/powerpoint/2010/main" val="3682754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1A28206-99DC-37A2-CE23-B8FF52E0AF78}"/>
              </a:ext>
            </a:extLst>
          </p:cNvPr>
          <p:cNvSpPr/>
          <p:nvPr/>
        </p:nvSpPr>
        <p:spPr>
          <a:xfrm>
            <a:off x="7577818" y="3486604"/>
            <a:ext cx="4336142" cy="28484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E183D9E3-2CDA-4D6D-B9B5-02BFF481B861}"/>
              </a:ext>
            </a:extLst>
          </p:cNvPr>
          <p:cNvGrpSpPr/>
          <p:nvPr/>
        </p:nvGrpSpPr>
        <p:grpSpPr>
          <a:xfrm>
            <a:off x="7512204" y="7884"/>
            <a:ext cx="4676637" cy="3322056"/>
            <a:chOff x="7512204" y="7884"/>
            <a:chExt cx="4676637" cy="3322056"/>
          </a:xfrm>
        </p:grpSpPr>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grpSp>
      <p:grpSp>
        <p:nvGrpSpPr>
          <p:cNvPr id="18" name="Group 17">
            <a:extLst>
              <a:ext uri="{FF2B5EF4-FFF2-40B4-BE49-F238E27FC236}">
                <a16:creationId xmlns:a16="http://schemas.microsoft.com/office/drawing/2014/main" id="{C53EDEEF-79A0-4533-B8F4-4D136B6E667F}"/>
              </a:ext>
            </a:extLst>
          </p:cNvPr>
          <p:cNvGrpSpPr/>
          <p:nvPr/>
        </p:nvGrpSpPr>
        <p:grpSpPr>
          <a:xfrm flipH="1" flipV="1">
            <a:off x="13092" y="5514181"/>
            <a:ext cx="2339815" cy="1319482"/>
            <a:chOff x="7512204" y="23124"/>
            <a:chExt cx="4650618" cy="3306816"/>
          </a:xfrm>
        </p:grpSpPr>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p:txBody>
          <a:bodyPr>
            <a:normAutofit/>
          </a:bodyPr>
          <a:lstStyle/>
          <a:p>
            <a:r>
              <a:rPr lang="mn-MN" sz="3200"/>
              <a:t>Шаардагдах хүний нөөц </a:t>
            </a:r>
            <a:r>
              <a:rPr lang="en-AU" sz="3200"/>
              <a:t>(</a:t>
            </a:r>
            <a:r>
              <a:rPr lang="mn-MN" sz="3200"/>
              <a:t>сэдэв тус бүр дээр</a:t>
            </a:r>
            <a:r>
              <a:rPr lang="en-AU" sz="3200"/>
              <a:t>)</a:t>
            </a:r>
          </a:p>
        </p:txBody>
      </p:sp>
      <p:sp>
        <p:nvSpPr>
          <p:cNvPr id="3" name="Content Placeholder 2">
            <a:extLst>
              <a:ext uri="{FF2B5EF4-FFF2-40B4-BE49-F238E27FC236}">
                <a16:creationId xmlns:a16="http://schemas.microsoft.com/office/drawing/2014/main" id="{53638D78-0216-407D-A4D6-AD8851DA7CC7}"/>
              </a:ext>
            </a:extLst>
          </p:cNvPr>
          <p:cNvSpPr>
            <a:spLocks noGrp="1"/>
          </p:cNvSpPr>
          <p:nvPr>
            <p:ph idx="1"/>
          </p:nvPr>
        </p:nvSpPr>
        <p:spPr>
          <a:xfrm>
            <a:off x="842221" y="1528513"/>
            <a:ext cx="10511578" cy="4910952"/>
          </a:xfrm>
        </p:spPr>
        <p:txBody>
          <a:bodyPr vert="horz" lIns="91440" tIns="45720" rIns="91440" bIns="45720" rtlCol="0" anchor="t">
            <a:noAutofit/>
          </a:bodyPr>
          <a:lstStyle/>
          <a:p>
            <a:pPr lvl="0"/>
            <a:r>
              <a:rPr lang="mn-MN" b="1"/>
              <a:t>Модератор</a:t>
            </a:r>
          </a:p>
          <a:p>
            <a:r>
              <a:rPr lang="mn-MN" sz="2000"/>
              <a:t>1 сэдвийн хүрээнд дэх сургалт хэлэлцүүлгийг удирдаж явуулах,</a:t>
            </a:r>
          </a:p>
          <a:p>
            <a:r>
              <a:rPr lang="mn-MN" sz="2000"/>
              <a:t>Тухайн сэдвийн талаар ойлголт, мэдээлэл, мэдлэгтэй (тодорхой кейс судалсан байх)</a:t>
            </a:r>
          </a:p>
          <a:p>
            <a:r>
              <a:rPr lang="mn-MN" sz="2000"/>
              <a:t>1 сэдэв дээр 4 сургалтын турш цаг гаргахад бэлэн</a:t>
            </a:r>
            <a:endParaRPr lang="en-AU" sz="2000"/>
          </a:p>
          <a:p>
            <a:r>
              <a:rPr lang="mn-MN" b="1"/>
              <a:t>Илтгэгч</a:t>
            </a:r>
          </a:p>
          <a:p>
            <a:r>
              <a:rPr lang="mn-MN" sz="2000"/>
              <a:t>1р хэлэлцүүлгийн дүнг нэгтгэн 2р хэлэлцүүлэгт танилцуулах чадвартай</a:t>
            </a:r>
          </a:p>
          <a:p>
            <a:r>
              <a:rPr lang="mn-MN" sz="2000"/>
              <a:t>ИОНН-ын үзэл баримтлалын хүрээнд асуудал дэвшүүлэх</a:t>
            </a:r>
          </a:p>
          <a:p>
            <a:r>
              <a:rPr lang="mn-MN" b="1"/>
              <a:t>Зочин илтгэгч</a:t>
            </a:r>
            <a:r>
              <a:rPr lang="mn-MN" sz="2400" b="1"/>
              <a:t> </a:t>
            </a:r>
          </a:p>
          <a:p>
            <a:r>
              <a:rPr lang="mn-MN" sz="2000"/>
              <a:t>3р хэлэлцүүлэгт оролцох боломжтой</a:t>
            </a:r>
          </a:p>
          <a:p>
            <a:r>
              <a:rPr lang="mn-MN" sz="2000"/>
              <a:t>Тухайн сэдвийн салбарын мэргэжилтэн </a:t>
            </a:r>
          </a:p>
          <a:p>
            <a:r>
              <a:rPr lang="mn-MN" sz="2000"/>
              <a:t>Тухайн сэдвээр мэргэшсэн, зөвлөгөө өгөх туршлага, мэдлэгтэй</a:t>
            </a:r>
          </a:p>
          <a:p>
            <a:endParaRPr lang="mn-MN"/>
          </a:p>
          <a:p>
            <a:endParaRPr lang="mn-MN"/>
          </a:p>
          <a:p>
            <a:endParaRPr lang="en-AU"/>
          </a:p>
        </p:txBody>
      </p:sp>
      <p:sp>
        <p:nvSpPr>
          <p:cNvPr id="4" name="TextBox 3">
            <a:extLst>
              <a:ext uri="{FF2B5EF4-FFF2-40B4-BE49-F238E27FC236}">
                <a16:creationId xmlns:a16="http://schemas.microsoft.com/office/drawing/2014/main" id="{DF13B4AF-0770-73AC-1376-CF5AABE641FE}"/>
              </a:ext>
            </a:extLst>
          </p:cNvPr>
          <p:cNvSpPr txBox="1"/>
          <p:nvPr/>
        </p:nvSpPr>
        <p:spPr>
          <a:xfrm>
            <a:off x="7502072" y="3252106"/>
            <a:ext cx="4009570" cy="372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sz="2400" b="1"/>
          </a:p>
          <a:p>
            <a:pPr marL="285750" indent="-285750">
              <a:buFont typeface="Arial"/>
              <a:buChar char="•"/>
            </a:pPr>
            <a:r>
              <a:rPr lang="en-US" sz="2400" b="1" err="1"/>
              <a:t>Шийдэл</a:t>
            </a:r>
            <a:r>
              <a:rPr lang="en-US" sz="2400" b="1"/>
              <a:t> </a:t>
            </a:r>
            <a:r>
              <a:rPr lang="en-US" sz="2400" b="1" err="1"/>
              <a:t>санаачлагч</a:t>
            </a:r>
            <a:endParaRPr lang="en-US" sz="2400" b="1"/>
          </a:p>
          <a:p>
            <a:pPr marL="285750" indent="-285750">
              <a:buFont typeface="Arial"/>
              <a:buChar char="•"/>
            </a:pPr>
            <a:r>
              <a:rPr lang="en-US" sz="2400"/>
              <a:t>4-р </a:t>
            </a:r>
            <a:r>
              <a:rPr lang="en-US" sz="2400" err="1"/>
              <a:t>хэлэлцүүлэгт</a:t>
            </a:r>
            <a:r>
              <a:rPr lang="en-US" sz="2400"/>
              <a:t> </a:t>
            </a:r>
            <a:r>
              <a:rPr lang="en-US" sz="2400" err="1"/>
              <a:t>оруулах</a:t>
            </a:r>
            <a:r>
              <a:rPr lang="en-US" sz="2400"/>
              <a:t> </a:t>
            </a:r>
            <a:r>
              <a:rPr lang="en-US" sz="2400" err="1"/>
              <a:t>шийдлийн</a:t>
            </a:r>
            <a:r>
              <a:rPr lang="en-US" sz="2400"/>
              <a:t> </a:t>
            </a:r>
            <a:r>
              <a:rPr lang="en-US" sz="2400" err="1"/>
              <a:t>төслийг</a:t>
            </a:r>
            <a:r>
              <a:rPr lang="en-US" sz="2400"/>
              <a:t> </a:t>
            </a:r>
            <a:r>
              <a:rPr lang="en-US" sz="2400" err="1"/>
              <a:t>томьёолох</a:t>
            </a:r>
            <a:endParaRPr lang="en-US" sz="2400"/>
          </a:p>
          <a:p>
            <a:pPr marL="285750" indent="-285750">
              <a:buFont typeface="Arial"/>
              <a:buChar char="•"/>
            </a:pPr>
            <a:r>
              <a:rPr lang="en-US" sz="2400" err="1"/>
              <a:t>Шийдэл</a:t>
            </a:r>
            <a:r>
              <a:rPr lang="en-US" sz="2400"/>
              <a:t> </a:t>
            </a:r>
            <a:r>
              <a:rPr lang="en-US" sz="2400" err="1"/>
              <a:t>санаачлагч</a:t>
            </a:r>
            <a:r>
              <a:rPr lang="en-US" sz="2400"/>
              <a:t> </a:t>
            </a:r>
            <a:r>
              <a:rPr lang="en-US" sz="2400" err="1"/>
              <a:t>нь</a:t>
            </a:r>
            <a:r>
              <a:rPr lang="en-US" sz="2400"/>
              <a:t> </a:t>
            </a:r>
            <a:r>
              <a:rPr lang="en-US" sz="2400" err="1"/>
              <a:t>нэг</a:t>
            </a:r>
            <a:r>
              <a:rPr lang="en-US" sz="2400"/>
              <a:t> </a:t>
            </a:r>
            <a:r>
              <a:rPr lang="en-US" sz="2400" err="1"/>
              <a:t>ба</a:t>
            </a:r>
            <a:r>
              <a:rPr lang="en-US" sz="2400"/>
              <a:t> </a:t>
            </a:r>
            <a:r>
              <a:rPr lang="en-US" sz="2400" err="1"/>
              <a:t>олон</a:t>
            </a:r>
            <a:r>
              <a:rPr lang="en-US" sz="2400"/>
              <a:t> </a:t>
            </a:r>
            <a:r>
              <a:rPr lang="en-US" sz="2400" err="1"/>
              <a:t>хүн</a:t>
            </a:r>
            <a:r>
              <a:rPr lang="en-US" sz="2400"/>
              <a:t> </a:t>
            </a:r>
            <a:r>
              <a:rPr lang="en-US" sz="2400" err="1"/>
              <a:t>хамт</a:t>
            </a:r>
            <a:r>
              <a:rPr lang="en-US" sz="2400"/>
              <a:t> </a:t>
            </a:r>
            <a:r>
              <a:rPr lang="en-US" sz="2400" err="1"/>
              <a:t>байж</a:t>
            </a:r>
            <a:r>
              <a:rPr lang="en-US" sz="2400"/>
              <a:t> </a:t>
            </a:r>
            <a:r>
              <a:rPr lang="en-US" sz="2400" err="1"/>
              <a:t>болно</a:t>
            </a:r>
            <a:r>
              <a:rPr lang="en-US" sz="2400"/>
              <a:t>.</a:t>
            </a:r>
          </a:p>
          <a:p>
            <a:pPr marL="285750" indent="-285750">
              <a:buFont typeface="Arial"/>
              <a:buChar char="•"/>
            </a:pPr>
            <a:r>
              <a:rPr lang="en-US" sz="2400"/>
              <a:t>4р </a:t>
            </a:r>
            <a:r>
              <a:rPr lang="en-US" sz="2400" err="1"/>
              <a:t>хэлэлцүүлэгт</a:t>
            </a:r>
            <a:r>
              <a:rPr lang="en-US" sz="2400"/>
              <a:t> </a:t>
            </a:r>
            <a:r>
              <a:rPr lang="en-US" sz="2400" err="1"/>
              <a:t>төслөө</a:t>
            </a:r>
            <a:r>
              <a:rPr lang="en-US" sz="2400"/>
              <a:t> 1 хүн төлөөлж </a:t>
            </a:r>
            <a:r>
              <a:rPr lang="en-US" sz="2400" err="1"/>
              <a:t>танилцуулах</a:t>
            </a:r>
            <a:r>
              <a:rPr lang="en-US" sz="2400"/>
              <a:t>.</a:t>
            </a:r>
          </a:p>
          <a:p>
            <a:endParaRPr lang="en-US" sz="2400"/>
          </a:p>
          <a:p>
            <a:pPr marL="285750" indent="-285750">
              <a:buFont typeface="Arial"/>
              <a:buChar char="•"/>
            </a:pPr>
            <a:endParaRPr lang="en-US" sz="2000"/>
          </a:p>
        </p:txBody>
      </p:sp>
    </p:spTree>
    <p:extLst>
      <p:ext uri="{BB962C8B-B14F-4D97-AF65-F5344CB8AC3E}">
        <p14:creationId xmlns:p14="http://schemas.microsoft.com/office/powerpoint/2010/main" val="250604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04294-BCE8-4960-8E96-758374E838D4}"/>
              </a:ext>
            </a:extLst>
          </p:cNvPr>
          <p:cNvSpPr>
            <a:spLocks noGrp="1"/>
          </p:cNvSpPr>
          <p:nvPr>
            <p:ph type="title"/>
          </p:nvPr>
        </p:nvSpPr>
        <p:spPr>
          <a:xfrm>
            <a:off x="1343526" y="4335546"/>
            <a:ext cx="10515600" cy="1325563"/>
          </a:xfrm>
        </p:spPr>
        <p:txBody>
          <a:bodyPr>
            <a:normAutofit/>
          </a:bodyPr>
          <a:lstStyle/>
          <a:p>
            <a:r>
              <a:rPr lang="mn-MN" sz="5400"/>
              <a:t>АНХААРАЛ ТАВЬСАН ТА БҮХЭНД БАЯРЛАЛАА.</a:t>
            </a:r>
            <a:endParaRPr lang="en-AU" sz="5400"/>
          </a:p>
        </p:txBody>
      </p:sp>
    </p:spTree>
    <p:extLst>
      <p:ext uri="{BB962C8B-B14F-4D97-AF65-F5344CB8AC3E}">
        <p14:creationId xmlns:p14="http://schemas.microsoft.com/office/powerpoint/2010/main" val="133024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a:xfrm>
            <a:off x="998478" y="1690598"/>
            <a:ext cx="10264997" cy="796154"/>
          </a:xfrm>
        </p:spPr>
        <p:txBody>
          <a:bodyPr>
            <a:noAutofit/>
          </a:bodyPr>
          <a:lstStyle/>
          <a:p>
            <a:r>
              <a:rPr lang="mn-MN" sz="2800">
                <a:latin typeface="+mn-lt"/>
              </a:rPr>
              <a:t>2021.04.01 – 2021.09.09		Намын гишүүдэд зориулсан сургалт, </a:t>
            </a:r>
            <a:br>
              <a:rPr lang="en-AU" sz="2800">
                <a:latin typeface="+mn-lt"/>
              </a:rPr>
            </a:br>
            <a:r>
              <a:rPr lang="en-AU" sz="2800">
                <a:latin typeface="+mn-lt"/>
              </a:rPr>
              <a:t>				</a:t>
            </a:r>
            <a:r>
              <a:rPr lang="mn-MN" sz="2800">
                <a:latin typeface="+mn-lt"/>
              </a:rPr>
              <a:t>3 илтгэгч, 15 сэдвээр, Z</a:t>
            </a:r>
            <a:r>
              <a:rPr lang="en-AU" sz="2800" err="1">
                <a:latin typeface="+mn-lt"/>
              </a:rPr>
              <a:t>oom</a:t>
            </a:r>
            <a:r>
              <a:rPr lang="mn-MN" sz="2800">
                <a:latin typeface="+mn-lt"/>
              </a:rPr>
              <a:t>-ээр</a:t>
            </a:r>
            <a:br>
              <a:rPr lang="mn-MN" sz="2800">
                <a:latin typeface="+mn-lt"/>
              </a:rPr>
            </a:br>
            <a:r>
              <a:rPr lang="mn-MN" sz="2800">
                <a:latin typeface="+mn-lt"/>
              </a:rPr>
              <a:t>Хамарсан асуудлууд: 		улс төр, хүний эрх, ИОННамын дүрэм</a:t>
            </a:r>
            <a:endParaRPr lang="en-AU" sz="2800">
              <a:latin typeface="+mn-lt"/>
            </a:endParaRPr>
          </a:p>
        </p:txBody>
      </p:sp>
      <p:sp>
        <p:nvSpPr>
          <p:cNvPr id="28" name="TextBox 27">
            <a:extLst>
              <a:ext uri="{FF2B5EF4-FFF2-40B4-BE49-F238E27FC236}">
                <a16:creationId xmlns:a16="http://schemas.microsoft.com/office/drawing/2014/main" id="{ADE462B1-E423-FF29-187B-7C5CD84338AB}"/>
              </a:ext>
            </a:extLst>
          </p:cNvPr>
          <p:cNvSpPr txBox="1"/>
          <p:nvPr/>
        </p:nvSpPr>
        <p:spPr>
          <a:xfrm>
            <a:off x="11698941" y="5405718"/>
            <a:ext cx="184731" cy="369332"/>
          </a:xfrm>
          <a:prstGeom prst="rect">
            <a:avLst/>
          </a:prstGeom>
          <a:noFill/>
        </p:spPr>
        <p:txBody>
          <a:bodyPr wrap="none" rtlCol="0">
            <a:spAutoFit/>
          </a:bodyPr>
          <a:lstStyle/>
          <a:p>
            <a:endParaRPr lang="en-US"/>
          </a:p>
        </p:txBody>
      </p:sp>
      <p:sp>
        <p:nvSpPr>
          <p:cNvPr id="12" name="Title 1">
            <a:extLst>
              <a:ext uri="{FF2B5EF4-FFF2-40B4-BE49-F238E27FC236}">
                <a16:creationId xmlns:a16="http://schemas.microsoft.com/office/drawing/2014/main" id="{87011182-25D8-9247-53A5-5C5DEF24A9A7}"/>
              </a:ext>
            </a:extLst>
          </p:cNvPr>
          <p:cNvSpPr txBox="1">
            <a:spLocks/>
          </p:cNvSpPr>
          <p:nvPr/>
        </p:nvSpPr>
        <p:spPr>
          <a:xfrm>
            <a:off x="920433" y="35529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3200"/>
              <a:t>Өмнөх сургалтууд</a:t>
            </a:r>
            <a:endParaRPr lang="en-AU" sz="3200"/>
          </a:p>
        </p:txBody>
      </p:sp>
      <p:sp>
        <p:nvSpPr>
          <p:cNvPr id="3" name="Title 1">
            <a:extLst>
              <a:ext uri="{FF2B5EF4-FFF2-40B4-BE49-F238E27FC236}">
                <a16:creationId xmlns:a16="http://schemas.microsoft.com/office/drawing/2014/main" id="{3E754C9F-7975-4920-8953-E3D0428B9613}"/>
              </a:ext>
            </a:extLst>
          </p:cNvPr>
          <p:cNvSpPr txBox="1">
            <a:spLocks/>
          </p:cNvSpPr>
          <p:nvPr/>
        </p:nvSpPr>
        <p:spPr>
          <a:xfrm>
            <a:off x="998478" y="3418517"/>
            <a:ext cx="10653207" cy="1832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2800">
                <a:latin typeface="+mn-lt"/>
              </a:rPr>
              <a:t>2021.09.09 – 2022.06.16		Намын гишүүд, дэмжигчид, иргэдэд зориулсан сургалт, </a:t>
            </a:r>
            <a:br>
              <a:rPr lang="en-AU" sz="2800">
                <a:latin typeface="+mn-lt"/>
              </a:rPr>
            </a:br>
            <a:r>
              <a:rPr lang="en-AU" sz="2800">
                <a:latin typeface="+mn-lt"/>
              </a:rPr>
              <a:t>				</a:t>
            </a:r>
            <a:r>
              <a:rPr lang="mn-MN" sz="2800">
                <a:latin typeface="+mn-lt"/>
              </a:rPr>
              <a:t>14 илтгэгч </a:t>
            </a:r>
            <a:r>
              <a:rPr lang="en-AU" sz="2800">
                <a:latin typeface="+mn-lt"/>
              </a:rPr>
              <a:t>32</a:t>
            </a:r>
            <a:r>
              <a:rPr lang="mn-MN" sz="2800">
                <a:latin typeface="+mn-lt"/>
              </a:rPr>
              <a:t> сэдвээр, Z</a:t>
            </a:r>
            <a:r>
              <a:rPr lang="en-AU" sz="2800" err="1">
                <a:latin typeface="+mn-lt"/>
              </a:rPr>
              <a:t>oom</a:t>
            </a:r>
            <a:r>
              <a:rPr lang="mn-MN" sz="2800">
                <a:latin typeface="+mn-lt"/>
              </a:rPr>
              <a:t>, </a:t>
            </a:r>
            <a:r>
              <a:rPr lang="en-AU" sz="2800">
                <a:latin typeface="+mn-lt"/>
              </a:rPr>
              <a:t>Facebook Livestream-</a:t>
            </a:r>
            <a:r>
              <a:rPr lang="mn-MN" sz="2800">
                <a:latin typeface="+mn-lt"/>
              </a:rPr>
              <a:t>ээр</a:t>
            </a:r>
          </a:p>
          <a:p>
            <a:r>
              <a:rPr lang="mn-MN" sz="2800">
                <a:latin typeface="+mn-lt"/>
              </a:rPr>
              <a:t>Хамарсан асуудлууд: 		</a:t>
            </a:r>
            <a:r>
              <a:rPr lang="en-AU" sz="2800">
                <a:latin typeface="+mn-lt"/>
              </a:rPr>
              <a:t>						</a:t>
            </a:r>
          </a:p>
        </p:txBody>
      </p:sp>
      <p:sp>
        <p:nvSpPr>
          <p:cNvPr id="7" name="TextBox 6">
            <a:extLst>
              <a:ext uri="{FF2B5EF4-FFF2-40B4-BE49-F238E27FC236}">
                <a16:creationId xmlns:a16="http://schemas.microsoft.com/office/drawing/2014/main" id="{0DB63088-C760-ADAB-9339-FB688CF5241D}"/>
              </a:ext>
            </a:extLst>
          </p:cNvPr>
          <p:cNvSpPr txBox="1"/>
          <p:nvPr/>
        </p:nvSpPr>
        <p:spPr>
          <a:xfrm>
            <a:off x="4658589" y="4520274"/>
            <a:ext cx="6777441" cy="1384995"/>
          </a:xfrm>
          <a:prstGeom prst="rect">
            <a:avLst/>
          </a:prstGeom>
          <a:noFill/>
        </p:spPr>
        <p:txBody>
          <a:bodyPr wrap="square">
            <a:spAutoFit/>
          </a:bodyPr>
          <a:lstStyle/>
          <a:p>
            <a:r>
              <a:rPr lang="mn-MN" sz="2800">
                <a:effectLst/>
                <a:ea typeface="Calibri" panose="020F0502020204030204" pitchFamily="34" charset="0"/>
                <a:cs typeface="Times New Roman" panose="02020603050405020304" pitchFamily="18" charset="0"/>
              </a:rPr>
              <a:t>ИОННамын дүрэм, </a:t>
            </a:r>
            <a:r>
              <a:rPr lang="en-AU" sz="2800" err="1">
                <a:effectLst/>
                <a:ea typeface="Calibri" panose="020F0502020204030204" pitchFamily="34" charset="0"/>
                <a:cs typeface="Times New Roman" panose="02020603050405020304" pitchFamily="18" charset="0"/>
              </a:rPr>
              <a:t>Улс</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төр</a:t>
            </a:r>
            <a:r>
              <a:rPr lang="mn-MN" sz="2800">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Хүний</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эрх</a:t>
            </a:r>
            <a:r>
              <a:rPr lang="mn-MN" sz="2800">
                <a:ea typeface="Calibri" panose="020F0502020204030204" pitchFamily="34" charset="0"/>
                <a:cs typeface="Times New Roman" panose="02020603050405020304" pitchFamily="18" charset="0"/>
              </a:rPr>
              <a:t>, Б</a:t>
            </a:r>
            <a:r>
              <a:rPr lang="en-AU" sz="2800" err="1">
                <a:ea typeface="Calibri" panose="020F0502020204030204" pitchFamily="34" charset="0"/>
                <a:cs typeface="Times New Roman" panose="02020603050405020304" pitchFamily="18" charset="0"/>
              </a:rPr>
              <a:t>оловсрол</a:t>
            </a:r>
            <a:r>
              <a:rPr lang="mn-MN" sz="2800">
                <a:ea typeface="Calibri" panose="020F0502020204030204" pitchFamily="34" charset="0"/>
                <a:cs typeface="Times New Roman" panose="02020603050405020304" pitchFamily="18" charset="0"/>
              </a:rPr>
              <a:t>, </a:t>
            </a:r>
            <a:r>
              <a:rPr lang="en-AU" sz="2800" err="1">
                <a:ea typeface="Calibri" panose="020F0502020204030204" pitchFamily="34" charset="0"/>
                <a:cs typeface="Times New Roman" panose="02020603050405020304" pitchFamily="18" charset="0"/>
              </a:rPr>
              <a:t>Замын</a:t>
            </a:r>
            <a:r>
              <a:rPr lang="en-AU" sz="2800">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түгжрэл</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нийтийн</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тээвэр</a:t>
            </a:r>
            <a:r>
              <a:rPr lang="mn-MN"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Ногоон</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байгууламж</a:t>
            </a:r>
            <a:r>
              <a:rPr lang="mn-MN"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Хот</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төлөвлөлт</a:t>
            </a:r>
            <a:r>
              <a:rPr lang="mn-MN"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Эрчим</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хүч</a:t>
            </a:r>
            <a:r>
              <a:rPr lang="mn-MN" sz="2800">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Соёл</a:t>
            </a:r>
            <a:r>
              <a:rPr lang="en-AU" sz="2800">
                <a:effectLst/>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уламжлал</a:t>
            </a:r>
            <a:r>
              <a:rPr lang="mn-MN" sz="2800">
                <a:ea typeface="Calibri" panose="020F0502020204030204" pitchFamily="34" charset="0"/>
                <a:cs typeface="Times New Roman" panose="02020603050405020304" pitchFamily="18" charset="0"/>
              </a:rPr>
              <a:t>, </a:t>
            </a:r>
            <a:r>
              <a:rPr lang="en-AU" sz="2800" err="1">
                <a:effectLst/>
                <a:ea typeface="Calibri" panose="020F0502020204030204" pitchFamily="34" charset="0"/>
                <a:cs typeface="Times New Roman" panose="02020603050405020304" pitchFamily="18" charset="0"/>
              </a:rPr>
              <a:t>Хууль</a:t>
            </a:r>
            <a:endParaRPr lang="en-AU" sz="28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54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p:txBody>
          <a:bodyPr>
            <a:normAutofit/>
          </a:bodyPr>
          <a:lstStyle/>
          <a:p>
            <a:r>
              <a:rPr lang="mn-MN" sz="3200"/>
              <a:t>Сургалтын шинэ төлөвлөгөөний онцлог</a:t>
            </a:r>
            <a:endParaRPr lang="en-AU" sz="3200"/>
          </a:p>
        </p:txBody>
      </p:sp>
      <p:sp>
        <p:nvSpPr>
          <p:cNvPr id="3" name="Content Placeholder 2">
            <a:extLst>
              <a:ext uri="{FF2B5EF4-FFF2-40B4-BE49-F238E27FC236}">
                <a16:creationId xmlns:a16="http://schemas.microsoft.com/office/drawing/2014/main" id="{53638D78-0216-407D-A4D6-AD8851DA7CC7}"/>
              </a:ext>
            </a:extLst>
          </p:cNvPr>
          <p:cNvSpPr>
            <a:spLocks noGrp="1"/>
          </p:cNvSpPr>
          <p:nvPr>
            <p:ph idx="1"/>
          </p:nvPr>
        </p:nvSpPr>
        <p:spPr>
          <a:xfrm>
            <a:off x="851292" y="1528513"/>
            <a:ext cx="10502507" cy="4976240"/>
          </a:xfrm>
        </p:spPr>
        <p:txBody>
          <a:bodyPr>
            <a:noAutofit/>
          </a:bodyPr>
          <a:lstStyle/>
          <a:p>
            <a:r>
              <a:rPr lang="mn-MN" b="1"/>
              <a:t>Зорилго: </a:t>
            </a:r>
            <a:r>
              <a:rPr lang="mn-MN"/>
              <a:t>				Оролцоог идэвхижүүлж, асуудал </a:t>
            </a:r>
          </a:p>
          <a:p>
            <a:pPr marL="0" indent="0">
              <a:buNone/>
            </a:pPr>
            <a:r>
              <a:rPr lang="mn-MN"/>
              <a:t>					шийдвэрлэх чадавхийг бий болгох </a:t>
            </a:r>
            <a:endParaRPr lang="mn-MN" b="1"/>
          </a:p>
          <a:p>
            <a:r>
              <a:rPr lang="mn-MN" b="1"/>
              <a:t>Хэрэгжих хугацаа</a:t>
            </a:r>
            <a:r>
              <a:rPr lang="en-US" b="1"/>
              <a:t>: 	</a:t>
            </a:r>
            <a:r>
              <a:rPr lang="mn-MN" b="1"/>
              <a:t>		</a:t>
            </a:r>
            <a:r>
              <a:rPr lang="mn-MN"/>
              <a:t>2022.10-2023.11 </a:t>
            </a:r>
            <a:endParaRPr lang="en-AU"/>
          </a:p>
          <a:p>
            <a:r>
              <a:rPr lang="mn-MN" b="1"/>
              <a:t>Аргачлал: 				</a:t>
            </a:r>
            <a:r>
              <a:rPr lang="mn-MN"/>
              <a:t>Сард 1 сэдвийг 4 удаа хэлэлцэх</a:t>
            </a:r>
            <a:endParaRPr lang="mn-MN" b="1"/>
          </a:p>
          <a:p>
            <a:r>
              <a:rPr lang="mn-MN" b="1"/>
              <a:t>Хэлэлцэх сэдвийн тоо: 		</a:t>
            </a:r>
            <a:r>
              <a:rPr lang="mn-MN"/>
              <a:t>9 сэдэв</a:t>
            </a:r>
          </a:p>
          <a:p>
            <a:r>
              <a:rPr lang="mn-MN" b="1"/>
              <a:t>Гарах үр дүн: </a:t>
            </a:r>
            <a:endParaRPr lang="en-AU" b="1"/>
          </a:p>
          <a:p>
            <a:endParaRPr lang="mn-MN" b="1"/>
          </a:p>
          <a:p>
            <a:pPr>
              <a:spcBef>
                <a:spcPts val="0"/>
              </a:spcBef>
            </a:pPr>
            <a:endParaRPr lang="mn-MN" sz="2400"/>
          </a:p>
          <a:p>
            <a:pPr>
              <a:spcBef>
                <a:spcPts val="0"/>
              </a:spcBef>
            </a:pPr>
            <a:endParaRPr lang="mn-MN" sz="2400"/>
          </a:p>
          <a:p>
            <a:pPr>
              <a:spcBef>
                <a:spcPts val="0"/>
              </a:spcBef>
            </a:pPr>
            <a:endParaRPr lang="mn-MN" sz="2400"/>
          </a:p>
          <a:p>
            <a:pPr>
              <a:spcBef>
                <a:spcPts val="0"/>
              </a:spcBef>
            </a:pPr>
            <a:endParaRPr lang="en-AU" sz="2400"/>
          </a:p>
        </p:txBody>
      </p:sp>
      <p:sp>
        <p:nvSpPr>
          <p:cNvPr id="4" name="Content Placeholder 2">
            <a:extLst>
              <a:ext uri="{FF2B5EF4-FFF2-40B4-BE49-F238E27FC236}">
                <a16:creationId xmlns:a16="http://schemas.microsoft.com/office/drawing/2014/main" id="{136FA4B9-DB46-A2F2-86D4-0D1794F96D4E}"/>
              </a:ext>
            </a:extLst>
          </p:cNvPr>
          <p:cNvSpPr txBox="1">
            <a:spLocks/>
          </p:cNvSpPr>
          <p:nvPr/>
        </p:nvSpPr>
        <p:spPr>
          <a:xfrm>
            <a:off x="5245049" y="4200614"/>
            <a:ext cx="6481380" cy="31726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mn-MN" sz="2400"/>
              <a:t>Олон талын оролцоотойгоор асуудлыг хэлэлцэх дадал гишүүдэд сууна. </a:t>
            </a:r>
            <a:endParaRPr lang="en-AU" sz="2400"/>
          </a:p>
          <a:p>
            <a:pPr lvl="0"/>
            <a:r>
              <a:rPr lang="mn-MN" sz="2400"/>
              <a:t>Хурал хийх олон нийттэй харилцах дадал сууна. </a:t>
            </a:r>
            <a:endParaRPr lang="en-AU" sz="2400"/>
          </a:p>
          <a:p>
            <a:pPr lvl="0"/>
            <a:r>
              <a:rPr lang="mn-MN" sz="2400"/>
              <a:t>Гишүүд асуудалд олон талаас хандаж сурна.</a:t>
            </a:r>
            <a:endParaRPr lang="en-AU" sz="2400"/>
          </a:p>
          <a:p>
            <a:pPr lvl="0"/>
            <a:r>
              <a:rPr lang="mn-MN" sz="2400"/>
              <a:t>Асуудлыг шийдвэрлэх процессыг ойлгоно. </a:t>
            </a:r>
            <a:endParaRPr lang="en-AU" sz="2400"/>
          </a:p>
          <a:p>
            <a:pPr marL="0" indent="0">
              <a:buNone/>
            </a:pPr>
            <a:endParaRPr lang="en-AU" sz="2400"/>
          </a:p>
        </p:txBody>
      </p:sp>
    </p:spTree>
    <p:extLst>
      <p:ext uri="{BB962C8B-B14F-4D97-AF65-F5344CB8AC3E}">
        <p14:creationId xmlns:p14="http://schemas.microsoft.com/office/powerpoint/2010/main" val="265567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4B1D0D7-718E-D9D0-8A8F-AD00C002A543}"/>
              </a:ext>
            </a:extLst>
          </p:cNvPr>
          <p:cNvSpPr/>
          <p:nvPr/>
        </p:nvSpPr>
        <p:spPr>
          <a:xfrm>
            <a:off x="2415556" y="2538407"/>
            <a:ext cx="7222354" cy="7226949"/>
          </a:xfrm>
          <a:prstGeom prst="ellipse">
            <a:avLst/>
          </a:prstGeom>
          <a:noFill/>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a:xfrm>
            <a:off x="789709" y="50249"/>
            <a:ext cx="10264997" cy="796154"/>
          </a:xfrm>
        </p:spPr>
        <p:txBody>
          <a:bodyPr>
            <a:normAutofit/>
          </a:bodyPr>
          <a:lstStyle/>
          <a:p>
            <a:r>
              <a:rPr lang="mn-MN" sz="3200"/>
              <a:t>АГУУЛГА</a:t>
            </a:r>
            <a:endParaRPr lang="en-AU" sz="3200"/>
          </a:p>
        </p:txBody>
      </p:sp>
      <p:sp>
        <p:nvSpPr>
          <p:cNvPr id="11" name="Freeform 10">
            <a:extLst>
              <a:ext uri="{FF2B5EF4-FFF2-40B4-BE49-F238E27FC236}">
                <a16:creationId xmlns:a16="http://schemas.microsoft.com/office/drawing/2014/main" id="{3428D787-B1CE-8224-06F8-7765A7600A5F}"/>
              </a:ext>
            </a:extLst>
          </p:cNvPr>
          <p:cNvSpPr/>
          <p:nvPr/>
        </p:nvSpPr>
        <p:spPr>
          <a:xfrm>
            <a:off x="1579199" y="1005675"/>
            <a:ext cx="3120779" cy="788737"/>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2 ДАХЬ 7 ХОНОГ</a:t>
            </a:r>
            <a:endParaRPr lang="en-AU" sz="2400" b="1"/>
          </a:p>
          <a:p>
            <a:pPr lvl="0" algn="ctr" defTabSz="666750">
              <a:spcBef>
                <a:spcPct val="0"/>
              </a:spcBef>
              <a:spcAft>
                <a:spcPct val="35000"/>
              </a:spcAft>
            </a:pPr>
            <a:r>
              <a:rPr lang="mn-MN" sz="2400"/>
              <a:t>Өөрсдийн үзэл баримтлалд нийцсэн саналуудыг нэгтгэн танилцуулах</a:t>
            </a:r>
            <a:endParaRPr lang="en-US" sz="2400"/>
          </a:p>
        </p:txBody>
      </p:sp>
      <p:sp>
        <p:nvSpPr>
          <p:cNvPr id="28" name="TextBox 27">
            <a:extLst>
              <a:ext uri="{FF2B5EF4-FFF2-40B4-BE49-F238E27FC236}">
                <a16:creationId xmlns:a16="http://schemas.microsoft.com/office/drawing/2014/main" id="{ADE462B1-E423-FF29-187B-7C5CD84338AB}"/>
              </a:ext>
            </a:extLst>
          </p:cNvPr>
          <p:cNvSpPr txBox="1"/>
          <p:nvPr/>
        </p:nvSpPr>
        <p:spPr>
          <a:xfrm>
            <a:off x="11698941" y="5405718"/>
            <a:ext cx="184731" cy="369332"/>
          </a:xfrm>
          <a:prstGeom prst="rect">
            <a:avLst/>
          </a:prstGeom>
          <a:noFill/>
        </p:spPr>
        <p:txBody>
          <a:bodyPr wrap="none" rtlCol="0">
            <a:spAutoFit/>
          </a:bodyPr>
          <a:lstStyle/>
          <a:p>
            <a:endParaRPr lang="en-US"/>
          </a:p>
        </p:txBody>
      </p:sp>
      <p:sp>
        <p:nvSpPr>
          <p:cNvPr id="33" name="Oval 32">
            <a:extLst>
              <a:ext uri="{FF2B5EF4-FFF2-40B4-BE49-F238E27FC236}">
                <a16:creationId xmlns:a16="http://schemas.microsoft.com/office/drawing/2014/main" id="{1DCB6711-C321-5B82-316D-B4993DA97621}"/>
              </a:ext>
            </a:extLst>
          </p:cNvPr>
          <p:cNvSpPr/>
          <p:nvPr/>
        </p:nvSpPr>
        <p:spPr>
          <a:xfrm>
            <a:off x="3609998"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4" name="Rectangle 33" descr="Head with Gears">
            <a:extLst>
              <a:ext uri="{FF2B5EF4-FFF2-40B4-BE49-F238E27FC236}">
                <a16:creationId xmlns:a16="http://schemas.microsoft.com/office/drawing/2014/main" id="{BA804005-CA16-C0E7-12EF-FBB915A8A8AD}"/>
              </a:ext>
            </a:extLst>
          </p:cNvPr>
          <p:cNvSpPr/>
          <p:nvPr/>
        </p:nvSpPr>
        <p:spPr>
          <a:xfrm>
            <a:off x="3879352" y="2642032"/>
            <a:ext cx="725183" cy="725183"/>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Oval 34">
            <a:extLst>
              <a:ext uri="{FF2B5EF4-FFF2-40B4-BE49-F238E27FC236}">
                <a16:creationId xmlns:a16="http://schemas.microsoft.com/office/drawing/2014/main" id="{24B4F782-D865-078F-3BF6-F13370C1A3FC}"/>
              </a:ext>
            </a:extLst>
          </p:cNvPr>
          <p:cNvSpPr/>
          <p:nvPr/>
        </p:nvSpPr>
        <p:spPr>
          <a:xfrm>
            <a:off x="7318113"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6" name="Rectangle 35" descr="Handshake">
            <a:extLst>
              <a:ext uri="{FF2B5EF4-FFF2-40B4-BE49-F238E27FC236}">
                <a16:creationId xmlns:a16="http://schemas.microsoft.com/office/drawing/2014/main" id="{C358364F-B8F9-FD2C-7C7A-1ACD6A8D13E5}"/>
              </a:ext>
            </a:extLst>
          </p:cNvPr>
          <p:cNvSpPr/>
          <p:nvPr/>
        </p:nvSpPr>
        <p:spPr>
          <a:xfrm>
            <a:off x="7587467" y="2642032"/>
            <a:ext cx="725183" cy="725183"/>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4" name="Rectangle 43">
            <a:extLst>
              <a:ext uri="{FF2B5EF4-FFF2-40B4-BE49-F238E27FC236}">
                <a16:creationId xmlns:a16="http://schemas.microsoft.com/office/drawing/2014/main" id="{F90A1A4E-3484-2749-8722-BA255E062C1A}"/>
              </a:ext>
            </a:extLst>
          </p:cNvPr>
          <p:cNvSpPr/>
          <p:nvPr/>
        </p:nvSpPr>
        <p:spPr>
          <a:xfrm>
            <a:off x="895870" y="4991421"/>
            <a:ext cx="9802075" cy="37149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26E0B96-B425-F3A5-40CA-51FC0D0895C0}"/>
              </a:ext>
            </a:extLst>
          </p:cNvPr>
          <p:cNvSpPr/>
          <p:nvPr/>
        </p:nvSpPr>
        <p:spPr>
          <a:xfrm>
            <a:off x="4364908" y="3235845"/>
            <a:ext cx="3479868" cy="3462882"/>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0" name="Rectangle 39" descr="Bullseye">
            <a:extLst>
              <a:ext uri="{FF2B5EF4-FFF2-40B4-BE49-F238E27FC236}">
                <a16:creationId xmlns:a16="http://schemas.microsoft.com/office/drawing/2014/main" id="{65CF0D27-E975-ECCF-FFFD-58221669A35C}"/>
              </a:ext>
            </a:extLst>
          </p:cNvPr>
          <p:cNvSpPr/>
          <p:nvPr/>
        </p:nvSpPr>
        <p:spPr>
          <a:xfrm>
            <a:off x="5727652" y="3377831"/>
            <a:ext cx="774166" cy="774166"/>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3" name="Freeform 42">
            <a:extLst>
              <a:ext uri="{FF2B5EF4-FFF2-40B4-BE49-F238E27FC236}">
                <a16:creationId xmlns:a16="http://schemas.microsoft.com/office/drawing/2014/main" id="{5C176454-EE75-27EB-A8FC-8CDF3CE66A47}"/>
              </a:ext>
            </a:extLst>
          </p:cNvPr>
          <p:cNvSpPr/>
          <p:nvPr/>
        </p:nvSpPr>
        <p:spPr>
          <a:xfrm>
            <a:off x="4653603" y="4438694"/>
            <a:ext cx="2858601"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sz="2400">
                <a:latin typeface="+mj-lt"/>
                <a:ea typeface="Calibri" panose="020F0502020204030204" pitchFamily="34" charset="0"/>
              </a:rPr>
              <a:t>Оролцоог идэвхижүүлж, асуудал шийдвэрлэх чадавхийг бий болгох </a:t>
            </a:r>
            <a:endParaRPr lang="en-US" sz="2400">
              <a:latin typeface="+mj-lt"/>
            </a:endParaRPr>
          </a:p>
        </p:txBody>
      </p:sp>
      <p:sp>
        <p:nvSpPr>
          <p:cNvPr id="24" name="Freeform 23">
            <a:extLst>
              <a:ext uri="{FF2B5EF4-FFF2-40B4-BE49-F238E27FC236}">
                <a16:creationId xmlns:a16="http://schemas.microsoft.com/office/drawing/2014/main" id="{D970D59A-A36A-5D99-7BA7-D4FB5BC432F4}"/>
              </a:ext>
            </a:extLst>
          </p:cNvPr>
          <p:cNvSpPr/>
          <p:nvPr/>
        </p:nvSpPr>
        <p:spPr>
          <a:xfrm>
            <a:off x="9400535" y="3384758"/>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4 ДЭХ 7 ХОНОГ</a:t>
            </a:r>
            <a:endParaRPr lang="en-AU" sz="2400" b="1"/>
          </a:p>
          <a:p>
            <a:pPr lvl="0" algn="ctr" defTabSz="666750">
              <a:spcBef>
                <a:spcPct val="0"/>
              </a:spcBef>
              <a:spcAft>
                <a:spcPct val="35000"/>
              </a:spcAft>
            </a:pPr>
            <a:r>
              <a:rPr lang="mn-MN" sz="2400"/>
              <a:t>Шийдэл, түүнтэй холбоотой ажлын төлөвлөгөө</a:t>
            </a:r>
            <a:r>
              <a:rPr lang="en-AU" sz="2400"/>
              <a:t> </a:t>
            </a:r>
            <a:endParaRPr lang="en-US" sz="2400"/>
          </a:p>
        </p:txBody>
      </p:sp>
      <p:sp>
        <p:nvSpPr>
          <p:cNvPr id="37" name="Oval 36">
            <a:extLst>
              <a:ext uri="{FF2B5EF4-FFF2-40B4-BE49-F238E27FC236}">
                <a16:creationId xmlns:a16="http://schemas.microsoft.com/office/drawing/2014/main" id="{9B15F7F4-8DFF-5216-C5D8-A9C2F59F361E}"/>
              </a:ext>
            </a:extLst>
          </p:cNvPr>
          <p:cNvSpPr/>
          <p:nvPr/>
        </p:nvSpPr>
        <p:spPr>
          <a:xfrm>
            <a:off x="8791979"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8" name="Rectangle 37" descr="Workflow">
            <a:extLst>
              <a:ext uri="{FF2B5EF4-FFF2-40B4-BE49-F238E27FC236}">
                <a16:creationId xmlns:a16="http://schemas.microsoft.com/office/drawing/2014/main" id="{9F0AA735-B467-0FB1-A5C0-E030E477C0A8}"/>
              </a:ext>
            </a:extLst>
          </p:cNvPr>
          <p:cNvSpPr/>
          <p:nvPr/>
        </p:nvSpPr>
        <p:spPr>
          <a:xfrm>
            <a:off x="9061333" y="5095131"/>
            <a:ext cx="725183" cy="725183"/>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8">
            <a:extLst>
              <a:ext uri="{FF2B5EF4-FFF2-40B4-BE49-F238E27FC236}">
                <a16:creationId xmlns:a16="http://schemas.microsoft.com/office/drawing/2014/main" id="{64DF5B1A-CB7B-C6A9-04EE-473D90C9F0D3}"/>
              </a:ext>
            </a:extLst>
          </p:cNvPr>
          <p:cNvSpPr/>
          <p:nvPr/>
        </p:nvSpPr>
        <p:spPr>
          <a:xfrm>
            <a:off x="239924" y="3094010"/>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mn-MN" sz="2400" b="1"/>
              <a:t>ЭХНИЙ 7 ХОНОГ</a:t>
            </a:r>
            <a:endParaRPr lang="en-AU" sz="2400" b="1" kern="1200"/>
          </a:p>
          <a:p>
            <a:pPr marL="0" lvl="0" indent="0" algn="ctr" defTabSz="666750">
              <a:lnSpc>
                <a:spcPct val="100000"/>
              </a:lnSpc>
              <a:spcBef>
                <a:spcPct val="0"/>
              </a:spcBef>
              <a:spcAft>
                <a:spcPct val="35000"/>
              </a:spcAft>
              <a:buNone/>
            </a:pPr>
            <a:r>
              <a:rPr lang="mn-MN" sz="2400" kern="1200"/>
              <a:t>Аливаа асуудалд хандах олонхийн санал бод</a:t>
            </a:r>
            <a:r>
              <a:rPr lang="en-AU" sz="2400" kern="1200" err="1"/>
              <a:t>л</a:t>
            </a:r>
            <a:r>
              <a:rPr lang="mn-MN" sz="2400" kern="1200"/>
              <a:t>ыг тандаж мэдэх</a:t>
            </a:r>
            <a:endParaRPr lang="en-US" sz="2400" kern="1200"/>
          </a:p>
        </p:txBody>
      </p:sp>
      <p:sp>
        <p:nvSpPr>
          <p:cNvPr id="31" name="Oval 30">
            <a:extLst>
              <a:ext uri="{FF2B5EF4-FFF2-40B4-BE49-F238E27FC236}">
                <a16:creationId xmlns:a16="http://schemas.microsoft.com/office/drawing/2014/main" id="{C6CA0646-88C5-5A99-B786-A94B66DFE602}"/>
              </a:ext>
            </a:extLst>
          </p:cNvPr>
          <p:cNvSpPr/>
          <p:nvPr/>
        </p:nvSpPr>
        <p:spPr>
          <a:xfrm>
            <a:off x="1875698"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2" name="Rectangle 31" descr="Help">
            <a:extLst>
              <a:ext uri="{FF2B5EF4-FFF2-40B4-BE49-F238E27FC236}">
                <a16:creationId xmlns:a16="http://schemas.microsoft.com/office/drawing/2014/main" id="{F37FB127-8F29-49C9-C764-E3746CEF5BE8}"/>
              </a:ext>
            </a:extLst>
          </p:cNvPr>
          <p:cNvSpPr/>
          <p:nvPr/>
        </p:nvSpPr>
        <p:spPr>
          <a:xfrm>
            <a:off x="2145052" y="5095131"/>
            <a:ext cx="725183" cy="725183"/>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 name="Freeform 2">
            <a:extLst>
              <a:ext uri="{FF2B5EF4-FFF2-40B4-BE49-F238E27FC236}">
                <a16:creationId xmlns:a16="http://schemas.microsoft.com/office/drawing/2014/main" id="{9DD92BBD-C7DA-111F-0501-BDE070B03715}"/>
              </a:ext>
            </a:extLst>
          </p:cNvPr>
          <p:cNvSpPr/>
          <p:nvPr/>
        </p:nvSpPr>
        <p:spPr>
          <a:xfrm>
            <a:off x="7481029" y="826249"/>
            <a:ext cx="3921257"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3 ДАХЬ 7 ХОНОГ</a:t>
            </a:r>
            <a:endParaRPr lang="mn-MN" sz="2400"/>
          </a:p>
          <a:p>
            <a:pPr lvl="0" algn="ctr" defTabSz="666750">
              <a:spcBef>
                <a:spcPct val="0"/>
              </a:spcBef>
              <a:spcAft>
                <a:spcPct val="35000"/>
              </a:spcAft>
            </a:pPr>
            <a:r>
              <a:rPr lang="mn-MN" sz="2400"/>
              <a:t>Гишүүд, дэмжигчид болон бусад талууд</a:t>
            </a:r>
            <a:r>
              <a:rPr lang="en-AU" sz="2400"/>
              <a:t> </a:t>
            </a:r>
            <a:r>
              <a:rPr lang="mn-MN" sz="2400"/>
              <a:t>(салбарын мэргэжилтэн</a:t>
            </a:r>
            <a:r>
              <a:rPr lang="en-AU" sz="2400"/>
              <a:t>)</a:t>
            </a:r>
            <a:r>
              <a:rPr lang="mn-MN" sz="2400"/>
              <a:t>-ын байр суурь</a:t>
            </a:r>
            <a:endParaRPr lang="en-US" sz="2400"/>
          </a:p>
        </p:txBody>
      </p:sp>
    </p:spTree>
    <p:extLst>
      <p:ext uri="{BB962C8B-B14F-4D97-AF65-F5344CB8AC3E}">
        <p14:creationId xmlns:p14="http://schemas.microsoft.com/office/powerpoint/2010/main" val="330920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par>
                                <p:cTn id="10" presetID="53" presetClass="entr" presetSubtype="16" fill="hold" nodeType="with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p:cTn id="12" dur="500" fill="hold"/>
                                        <p:tgtEl>
                                          <p:spTgt spid="39"/>
                                        </p:tgtEl>
                                        <p:attrNameLst>
                                          <p:attrName>ppt_w</p:attrName>
                                        </p:attrNameLst>
                                      </p:cBhvr>
                                      <p:tavLst>
                                        <p:tav tm="0">
                                          <p:val>
                                            <p:fltVal val="0"/>
                                          </p:val>
                                        </p:tav>
                                        <p:tav tm="100000">
                                          <p:val>
                                            <p:strVal val="#ppt_w"/>
                                          </p:val>
                                        </p:tav>
                                      </p:tavLst>
                                    </p:anim>
                                    <p:anim calcmode="lin" valueType="num">
                                      <p:cBhvr>
                                        <p:cTn id="13" dur="500" fill="hold"/>
                                        <p:tgtEl>
                                          <p:spTgt spid="39"/>
                                        </p:tgtEl>
                                        <p:attrNameLst>
                                          <p:attrName>ppt_h</p:attrName>
                                        </p:attrNameLst>
                                      </p:cBhvr>
                                      <p:tavLst>
                                        <p:tav tm="0">
                                          <p:val>
                                            <p:fltVal val="0"/>
                                          </p:val>
                                        </p:tav>
                                        <p:tav tm="100000">
                                          <p:val>
                                            <p:strVal val="#ppt_h"/>
                                          </p:val>
                                        </p:tav>
                                      </p:tavLst>
                                    </p:anim>
                                    <p:animEffect transition="in" filter="fade">
                                      <p:cBhvr>
                                        <p:cTn id="14" dur="500"/>
                                        <p:tgtEl>
                                          <p:spTgt spid="3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par>
                                <p:cTn id="27" presetID="53" presetClass="entr" presetSubtype="16"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500" fill="hold"/>
                                        <p:tgtEl>
                                          <p:spTgt spid="31"/>
                                        </p:tgtEl>
                                        <p:attrNameLst>
                                          <p:attrName>ppt_w</p:attrName>
                                        </p:attrNameLst>
                                      </p:cBhvr>
                                      <p:tavLst>
                                        <p:tav tm="0">
                                          <p:val>
                                            <p:fltVal val="0"/>
                                          </p:val>
                                        </p:tav>
                                        <p:tav tm="100000">
                                          <p:val>
                                            <p:strVal val="#ppt_w"/>
                                          </p:val>
                                        </p:tav>
                                      </p:tavLst>
                                    </p:anim>
                                    <p:anim calcmode="lin" valueType="num">
                                      <p:cBhvr>
                                        <p:cTn id="30" dur="500" fill="hold"/>
                                        <p:tgtEl>
                                          <p:spTgt spid="31"/>
                                        </p:tgtEl>
                                        <p:attrNameLst>
                                          <p:attrName>ppt_h</p:attrName>
                                        </p:attrNameLst>
                                      </p:cBhvr>
                                      <p:tavLst>
                                        <p:tav tm="0">
                                          <p:val>
                                            <p:fltVal val="0"/>
                                          </p:val>
                                        </p:tav>
                                        <p:tav tm="100000">
                                          <p:val>
                                            <p:strVal val="#ppt_h"/>
                                          </p:val>
                                        </p:tav>
                                      </p:tavLst>
                                    </p:anim>
                                    <p:animEffect transition="in" filter="fade">
                                      <p:cBhvr>
                                        <p:cTn id="31" dur="500"/>
                                        <p:tgtEl>
                                          <p:spTgt spid="31"/>
                                        </p:tgtEl>
                                      </p:cBhvr>
                                    </p:animEffect>
                                  </p:childTnLst>
                                </p:cTn>
                              </p:par>
                              <p:par>
                                <p:cTn id="32" presetID="53" presetClass="entr" presetSubtype="16" fill="hold" nodeType="withEffect">
                                  <p:stCondLst>
                                    <p:cond delay="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par>
                                <p:cTn id="44" presetID="53" presetClass="entr" presetSubtype="16" fill="hold" nodeType="withEffect">
                                  <p:stCondLst>
                                    <p:cond delay="0"/>
                                  </p:stCondLst>
                                  <p:childTnLst>
                                    <p:set>
                                      <p:cBhvr>
                                        <p:cTn id="45" dur="1" fill="hold">
                                          <p:stCondLst>
                                            <p:cond delay="0"/>
                                          </p:stCondLst>
                                        </p:cTn>
                                        <p:tgtEl>
                                          <p:spTgt spid="34"/>
                                        </p:tgtEl>
                                        <p:attrNameLst>
                                          <p:attrName>style.visibility</p:attrName>
                                        </p:attrNameLst>
                                      </p:cBhvr>
                                      <p:to>
                                        <p:strVal val="visible"/>
                                      </p:to>
                                    </p:set>
                                    <p:anim calcmode="lin" valueType="num">
                                      <p:cBhvr>
                                        <p:cTn id="46" dur="500" fill="hold"/>
                                        <p:tgtEl>
                                          <p:spTgt spid="34"/>
                                        </p:tgtEl>
                                        <p:attrNameLst>
                                          <p:attrName>ppt_w</p:attrName>
                                        </p:attrNameLst>
                                      </p:cBhvr>
                                      <p:tavLst>
                                        <p:tav tm="0">
                                          <p:val>
                                            <p:fltVal val="0"/>
                                          </p:val>
                                        </p:tav>
                                        <p:tav tm="100000">
                                          <p:val>
                                            <p:strVal val="#ppt_w"/>
                                          </p:val>
                                        </p:tav>
                                      </p:tavLst>
                                    </p:anim>
                                    <p:anim calcmode="lin" valueType="num">
                                      <p:cBhvr>
                                        <p:cTn id="47" dur="500" fill="hold"/>
                                        <p:tgtEl>
                                          <p:spTgt spid="34"/>
                                        </p:tgtEl>
                                        <p:attrNameLst>
                                          <p:attrName>ppt_h</p:attrName>
                                        </p:attrNameLst>
                                      </p:cBhvr>
                                      <p:tavLst>
                                        <p:tav tm="0">
                                          <p:val>
                                            <p:fltVal val="0"/>
                                          </p:val>
                                        </p:tav>
                                        <p:tav tm="100000">
                                          <p:val>
                                            <p:strVal val="#ppt_h"/>
                                          </p:val>
                                        </p:tav>
                                      </p:tavLst>
                                    </p:anim>
                                    <p:animEffect transition="in" filter="fade">
                                      <p:cBhvr>
                                        <p:cTn id="48" dur="500"/>
                                        <p:tgtEl>
                                          <p:spTgt spid="3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p:cTn id="58" dur="500" fill="hold"/>
                                        <p:tgtEl>
                                          <p:spTgt spid="3"/>
                                        </p:tgtEl>
                                        <p:attrNameLst>
                                          <p:attrName>ppt_w</p:attrName>
                                        </p:attrNameLst>
                                      </p:cBhvr>
                                      <p:tavLst>
                                        <p:tav tm="0">
                                          <p:val>
                                            <p:fltVal val="0"/>
                                          </p:val>
                                        </p:tav>
                                        <p:tav tm="100000">
                                          <p:val>
                                            <p:strVal val="#ppt_w"/>
                                          </p:val>
                                        </p:tav>
                                      </p:tavLst>
                                    </p:anim>
                                    <p:anim calcmode="lin" valueType="num">
                                      <p:cBhvr>
                                        <p:cTn id="59" dur="500" fill="hold"/>
                                        <p:tgtEl>
                                          <p:spTgt spid="3"/>
                                        </p:tgtEl>
                                        <p:attrNameLst>
                                          <p:attrName>ppt_h</p:attrName>
                                        </p:attrNameLst>
                                      </p:cBhvr>
                                      <p:tavLst>
                                        <p:tav tm="0">
                                          <p:val>
                                            <p:fltVal val="0"/>
                                          </p:val>
                                        </p:tav>
                                        <p:tav tm="100000">
                                          <p:val>
                                            <p:strVal val="#ppt_h"/>
                                          </p:val>
                                        </p:tav>
                                      </p:tavLst>
                                    </p:anim>
                                    <p:animEffect transition="in" filter="fade">
                                      <p:cBhvr>
                                        <p:cTn id="60" dur="500"/>
                                        <p:tgtEl>
                                          <p:spTgt spid="3"/>
                                        </p:tgtEl>
                                      </p:cBhvr>
                                    </p:animEffect>
                                  </p:childTnLst>
                                </p:cTn>
                              </p:par>
                              <p:par>
                                <p:cTn id="61" presetID="53" presetClass="entr" presetSubtype="16" fill="hold" nodeType="with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p:cTn id="63" dur="500" fill="hold"/>
                                        <p:tgtEl>
                                          <p:spTgt spid="36"/>
                                        </p:tgtEl>
                                        <p:attrNameLst>
                                          <p:attrName>ppt_w</p:attrName>
                                        </p:attrNameLst>
                                      </p:cBhvr>
                                      <p:tavLst>
                                        <p:tav tm="0">
                                          <p:val>
                                            <p:fltVal val="0"/>
                                          </p:val>
                                        </p:tav>
                                        <p:tav tm="100000">
                                          <p:val>
                                            <p:strVal val="#ppt_w"/>
                                          </p:val>
                                        </p:tav>
                                      </p:tavLst>
                                    </p:anim>
                                    <p:anim calcmode="lin" valueType="num">
                                      <p:cBhvr>
                                        <p:cTn id="64" dur="500" fill="hold"/>
                                        <p:tgtEl>
                                          <p:spTgt spid="36"/>
                                        </p:tgtEl>
                                        <p:attrNameLst>
                                          <p:attrName>ppt_h</p:attrName>
                                        </p:attrNameLst>
                                      </p:cBhvr>
                                      <p:tavLst>
                                        <p:tav tm="0">
                                          <p:val>
                                            <p:fltVal val="0"/>
                                          </p:val>
                                        </p:tav>
                                        <p:tav tm="100000">
                                          <p:val>
                                            <p:strVal val="#ppt_h"/>
                                          </p:val>
                                        </p:tav>
                                      </p:tavLst>
                                    </p:anim>
                                    <p:animEffect transition="in" filter="fade">
                                      <p:cBhvr>
                                        <p:cTn id="65" dur="500"/>
                                        <p:tgtEl>
                                          <p:spTgt spid="36"/>
                                        </p:tgtEl>
                                      </p:cBhvr>
                                    </p:animEffect>
                                  </p:childTnLst>
                                </p:cTn>
                              </p:par>
                              <p:par>
                                <p:cTn id="66" presetID="53" presetClass="entr" presetSubtype="16" fill="hold"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p:cTn id="68" dur="500" fill="hold"/>
                                        <p:tgtEl>
                                          <p:spTgt spid="35"/>
                                        </p:tgtEl>
                                        <p:attrNameLst>
                                          <p:attrName>ppt_w</p:attrName>
                                        </p:attrNameLst>
                                      </p:cBhvr>
                                      <p:tavLst>
                                        <p:tav tm="0">
                                          <p:val>
                                            <p:fltVal val="0"/>
                                          </p:val>
                                        </p:tav>
                                        <p:tav tm="100000">
                                          <p:val>
                                            <p:strVal val="#ppt_w"/>
                                          </p:val>
                                        </p:tav>
                                      </p:tavLst>
                                    </p:anim>
                                    <p:anim calcmode="lin" valueType="num">
                                      <p:cBhvr>
                                        <p:cTn id="69" dur="500" fill="hold"/>
                                        <p:tgtEl>
                                          <p:spTgt spid="35"/>
                                        </p:tgtEl>
                                        <p:attrNameLst>
                                          <p:attrName>ppt_h</p:attrName>
                                        </p:attrNameLst>
                                      </p:cBhvr>
                                      <p:tavLst>
                                        <p:tav tm="0">
                                          <p:val>
                                            <p:fltVal val="0"/>
                                          </p:val>
                                        </p:tav>
                                        <p:tav tm="100000">
                                          <p:val>
                                            <p:strVal val="#ppt_h"/>
                                          </p:val>
                                        </p:tav>
                                      </p:tavLst>
                                    </p:anim>
                                    <p:animEffect transition="in" filter="fade">
                                      <p:cBhvr>
                                        <p:cTn id="70" dur="500"/>
                                        <p:tgtEl>
                                          <p:spTgt spid="35"/>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par>
                                <p:cTn id="78" presetID="53" presetClass="entr" presetSubtype="16" fill="hold"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p:cTn id="80" dur="500" fill="hold"/>
                                        <p:tgtEl>
                                          <p:spTgt spid="37"/>
                                        </p:tgtEl>
                                        <p:attrNameLst>
                                          <p:attrName>ppt_w</p:attrName>
                                        </p:attrNameLst>
                                      </p:cBhvr>
                                      <p:tavLst>
                                        <p:tav tm="0">
                                          <p:val>
                                            <p:fltVal val="0"/>
                                          </p:val>
                                        </p:tav>
                                        <p:tav tm="100000">
                                          <p:val>
                                            <p:strVal val="#ppt_w"/>
                                          </p:val>
                                        </p:tav>
                                      </p:tavLst>
                                    </p:anim>
                                    <p:anim calcmode="lin" valueType="num">
                                      <p:cBhvr>
                                        <p:cTn id="81" dur="500" fill="hold"/>
                                        <p:tgtEl>
                                          <p:spTgt spid="37"/>
                                        </p:tgtEl>
                                        <p:attrNameLst>
                                          <p:attrName>ppt_h</p:attrName>
                                        </p:attrNameLst>
                                      </p:cBhvr>
                                      <p:tavLst>
                                        <p:tav tm="0">
                                          <p:val>
                                            <p:fltVal val="0"/>
                                          </p:val>
                                        </p:tav>
                                        <p:tav tm="100000">
                                          <p:val>
                                            <p:strVal val="#ppt_h"/>
                                          </p:val>
                                        </p:tav>
                                      </p:tavLst>
                                    </p:anim>
                                    <p:animEffect transition="in" filter="fade">
                                      <p:cBhvr>
                                        <p:cTn id="82" dur="500"/>
                                        <p:tgtEl>
                                          <p:spTgt spid="37"/>
                                        </p:tgtEl>
                                      </p:cBhvr>
                                    </p:animEffect>
                                  </p:childTnLst>
                                </p:cTn>
                              </p:par>
                              <p:par>
                                <p:cTn id="83" presetID="53" presetClass="entr" presetSubtype="16" fill="hold" nodeType="with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p:cTn id="85" dur="500" fill="hold"/>
                                        <p:tgtEl>
                                          <p:spTgt spid="38"/>
                                        </p:tgtEl>
                                        <p:attrNameLst>
                                          <p:attrName>ppt_w</p:attrName>
                                        </p:attrNameLst>
                                      </p:cBhvr>
                                      <p:tavLst>
                                        <p:tav tm="0">
                                          <p:val>
                                            <p:fltVal val="0"/>
                                          </p:val>
                                        </p:tav>
                                        <p:tav tm="100000">
                                          <p:val>
                                            <p:strVal val="#ppt_w"/>
                                          </p:val>
                                        </p:tav>
                                      </p:tavLst>
                                    </p:anim>
                                    <p:anim calcmode="lin" valueType="num">
                                      <p:cBhvr>
                                        <p:cTn id="86" dur="500" fill="hold"/>
                                        <p:tgtEl>
                                          <p:spTgt spid="38"/>
                                        </p:tgtEl>
                                        <p:attrNameLst>
                                          <p:attrName>ppt_h</p:attrName>
                                        </p:attrNameLst>
                                      </p:cBhvr>
                                      <p:tavLst>
                                        <p:tav tm="0">
                                          <p:val>
                                            <p:fltVal val="0"/>
                                          </p:val>
                                        </p:tav>
                                        <p:tav tm="100000">
                                          <p:val>
                                            <p:strVal val="#ppt_h"/>
                                          </p:val>
                                        </p:tav>
                                      </p:tavLst>
                                    </p:anim>
                                    <p:animEffect transition="in" filter="fade">
                                      <p:cBhvr>
                                        <p:cTn id="87" dur="500"/>
                                        <p:tgtEl>
                                          <p:spTgt spid="38"/>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1" grpId="0"/>
      <p:bldP spid="43" grpId="0"/>
      <p:bldP spid="24" grpId="0"/>
      <p:bldP spid="9"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4B1D0D7-718E-D9D0-8A8F-AD00C002A543}"/>
              </a:ext>
            </a:extLst>
          </p:cNvPr>
          <p:cNvSpPr/>
          <p:nvPr/>
        </p:nvSpPr>
        <p:spPr>
          <a:xfrm>
            <a:off x="2415556" y="2538407"/>
            <a:ext cx="7222354" cy="7226949"/>
          </a:xfrm>
          <a:prstGeom prst="ellipse">
            <a:avLst/>
          </a:prstGeom>
          <a:noFill/>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a:xfrm>
            <a:off x="789709" y="50249"/>
            <a:ext cx="10264997" cy="796154"/>
          </a:xfrm>
        </p:spPr>
        <p:txBody>
          <a:bodyPr>
            <a:normAutofit/>
          </a:bodyPr>
          <a:lstStyle/>
          <a:p>
            <a:r>
              <a:rPr lang="mn-MN" sz="3200"/>
              <a:t>АГУУЛГА</a:t>
            </a:r>
            <a:endParaRPr lang="en-AU" sz="3200"/>
          </a:p>
        </p:txBody>
      </p:sp>
      <p:sp>
        <p:nvSpPr>
          <p:cNvPr id="11" name="Freeform 10">
            <a:extLst>
              <a:ext uri="{FF2B5EF4-FFF2-40B4-BE49-F238E27FC236}">
                <a16:creationId xmlns:a16="http://schemas.microsoft.com/office/drawing/2014/main" id="{3428D787-B1CE-8224-06F8-7765A7600A5F}"/>
              </a:ext>
            </a:extLst>
          </p:cNvPr>
          <p:cNvSpPr/>
          <p:nvPr/>
        </p:nvSpPr>
        <p:spPr>
          <a:xfrm>
            <a:off x="1579199" y="1005675"/>
            <a:ext cx="3120779" cy="788737"/>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2 ДАХЬ 7 ХОНОГ</a:t>
            </a:r>
            <a:endParaRPr lang="en-AU" sz="2400" b="1"/>
          </a:p>
          <a:p>
            <a:pPr lvl="0" algn="ctr" defTabSz="666750">
              <a:spcBef>
                <a:spcPct val="0"/>
              </a:spcBef>
              <a:spcAft>
                <a:spcPct val="35000"/>
              </a:spcAft>
            </a:pPr>
            <a:r>
              <a:rPr lang="mn-MN" sz="2400"/>
              <a:t>Өөрсдийн үзэл баримтлалд нийцсэн саналуудыг нэгтгэн танилцуулах</a:t>
            </a:r>
            <a:endParaRPr lang="en-US" sz="2400"/>
          </a:p>
        </p:txBody>
      </p:sp>
      <p:sp>
        <p:nvSpPr>
          <p:cNvPr id="28" name="TextBox 27">
            <a:extLst>
              <a:ext uri="{FF2B5EF4-FFF2-40B4-BE49-F238E27FC236}">
                <a16:creationId xmlns:a16="http://schemas.microsoft.com/office/drawing/2014/main" id="{ADE462B1-E423-FF29-187B-7C5CD84338AB}"/>
              </a:ext>
            </a:extLst>
          </p:cNvPr>
          <p:cNvSpPr txBox="1"/>
          <p:nvPr/>
        </p:nvSpPr>
        <p:spPr>
          <a:xfrm>
            <a:off x="11698941" y="5405718"/>
            <a:ext cx="184731" cy="369332"/>
          </a:xfrm>
          <a:prstGeom prst="rect">
            <a:avLst/>
          </a:prstGeom>
          <a:noFill/>
        </p:spPr>
        <p:txBody>
          <a:bodyPr wrap="none" rtlCol="0">
            <a:spAutoFit/>
          </a:bodyPr>
          <a:lstStyle/>
          <a:p>
            <a:endParaRPr lang="en-US"/>
          </a:p>
        </p:txBody>
      </p:sp>
      <p:sp>
        <p:nvSpPr>
          <p:cNvPr id="33" name="Oval 32">
            <a:extLst>
              <a:ext uri="{FF2B5EF4-FFF2-40B4-BE49-F238E27FC236}">
                <a16:creationId xmlns:a16="http://schemas.microsoft.com/office/drawing/2014/main" id="{1DCB6711-C321-5B82-316D-B4993DA97621}"/>
              </a:ext>
            </a:extLst>
          </p:cNvPr>
          <p:cNvSpPr/>
          <p:nvPr/>
        </p:nvSpPr>
        <p:spPr>
          <a:xfrm>
            <a:off x="3609998"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4" name="Rectangle 33" descr="Head with Gears">
            <a:extLst>
              <a:ext uri="{FF2B5EF4-FFF2-40B4-BE49-F238E27FC236}">
                <a16:creationId xmlns:a16="http://schemas.microsoft.com/office/drawing/2014/main" id="{BA804005-CA16-C0E7-12EF-FBB915A8A8AD}"/>
              </a:ext>
            </a:extLst>
          </p:cNvPr>
          <p:cNvSpPr/>
          <p:nvPr/>
        </p:nvSpPr>
        <p:spPr>
          <a:xfrm>
            <a:off x="3879352" y="2642032"/>
            <a:ext cx="725183" cy="725183"/>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Oval 34">
            <a:extLst>
              <a:ext uri="{FF2B5EF4-FFF2-40B4-BE49-F238E27FC236}">
                <a16:creationId xmlns:a16="http://schemas.microsoft.com/office/drawing/2014/main" id="{24B4F782-D865-078F-3BF6-F13370C1A3FC}"/>
              </a:ext>
            </a:extLst>
          </p:cNvPr>
          <p:cNvSpPr/>
          <p:nvPr/>
        </p:nvSpPr>
        <p:spPr>
          <a:xfrm>
            <a:off x="7318113"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6" name="Rectangle 35" descr="Handshake">
            <a:extLst>
              <a:ext uri="{FF2B5EF4-FFF2-40B4-BE49-F238E27FC236}">
                <a16:creationId xmlns:a16="http://schemas.microsoft.com/office/drawing/2014/main" id="{C358364F-B8F9-FD2C-7C7A-1ACD6A8D13E5}"/>
              </a:ext>
            </a:extLst>
          </p:cNvPr>
          <p:cNvSpPr/>
          <p:nvPr/>
        </p:nvSpPr>
        <p:spPr>
          <a:xfrm>
            <a:off x="7587467" y="2642032"/>
            <a:ext cx="725183" cy="725183"/>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4" name="Rectangle 43">
            <a:extLst>
              <a:ext uri="{FF2B5EF4-FFF2-40B4-BE49-F238E27FC236}">
                <a16:creationId xmlns:a16="http://schemas.microsoft.com/office/drawing/2014/main" id="{F90A1A4E-3484-2749-8722-BA255E062C1A}"/>
              </a:ext>
            </a:extLst>
          </p:cNvPr>
          <p:cNvSpPr/>
          <p:nvPr/>
        </p:nvSpPr>
        <p:spPr>
          <a:xfrm>
            <a:off x="895870" y="4991421"/>
            <a:ext cx="9802075" cy="37149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descr="Bullseye">
            <a:extLst>
              <a:ext uri="{FF2B5EF4-FFF2-40B4-BE49-F238E27FC236}">
                <a16:creationId xmlns:a16="http://schemas.microsoft.com/office/drawing/2014/main" id="{65CF0D27-E975-ECCF-FFFD-58221669A35C}"/>
              </a:ext>
            </a:extLst>
          </p:cNvPr>
          <p:cNvSpPr/>
          <p:nvPr/>
        </p:nvSpPr>
        <p:spPr>
          <a:xfrm>
            <a:off x="5727652" y="3377831"/>
            <a:ext cx="774166" cy="774166"/>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3" name="Freeform 42">
            <a:extLst>
              <a:ext uri="{FF2B5EF4-FFF2-40B4-BE49-F238E27FC236}">
                <a16:creationId xmlns:a16="http://schemas.microsoft.com/office/drawing/2014/main" id="{5C176454-EE75-27EB-A8FC-8CDF3CE66A47}"/>
              </a:ext>
            </a:extLst>
          </p:cNvPr>
          <p:cNvSpPr/>
          <p:nvPr/>
        </p:nvSpPr>
        <p:spPr>
          <a:xfrm>
            <a:off x="4653603" y="4123812"/>
            <a:ext cx="2858601"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sz="2400" b="1"/>
              <a:t>Гарах үр дүн</a:t>
            </a:r>
            <a:endParaRPr lang="en-AU" sz="2400" b="1"/>
          </a:p>
        </p:txBody>
      </p:sp>
      <p:sp>
        <p:nvSpPr>
          <p:cNvPr id="24" name="Freeform 23">
            <a:extLst>
              <a:ext uri="{FF2B5EF4-FFF2-40B4-BE49-F238E27FC236}">
                <a16:creationId xmlns:a16="http://schemas.microsoft.com/office/drawing/2014/main" id="{D970D59A-A36A-5D99-7BA7-D4FB5BC432F4}"/>
              </a:ext>
            </a:extLst>
          </p:cNvPr>
          <p:cNvSpPr/>
          <p:nvPr/>
        </p:nvSpPr>
        <p:spPr>
          <a:xfrm>
            <a:off x="9400535" y="3384758"/>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4 ДЭХ 7 ХОНОГ</a:t>
            </a:r>
            <a:endParaRPr lang="en-AU" sz="2400" b="1"/>
          </a:p>
          <a:p>
            <a:pPr lvl="0" algn="ctr" defTabSz="666750">
              <a:spcBef>
                <a:spcPct val="0"/>
              </a:spcBef>
              <a:spcAft>
                <a:spcPct val="35000"/>
              </a:spcAft>
            </a:pPr>
            <a:r>
              <a:rPr lang="mn-MN" sz="2400"/>
              <a:t>Шийдэл, түүнтэй холбоотой ажлын төлөвлөгөө</a:t>
            </a:r>
            <a:r>
              <a:rPr lang="en-AU" sz="2400"/>
              <a:t> </a:t>
            </a:r>
            <a:endParaRPr lang="en-US" sz="2400"/>
          </a:p>
        </p:txBody>
      </p:sp>
      <p:sp>
        <p:nvSpPr>
          <p:cNvPr id="37" name="Oval 36">
            <a:extLst>
              <a:ext uri="{FF2B5EF4-FFF2-40B4-BE49-F238E27FC236}">
                <a16:creationId xmlns:a16="http://schemas.microsoft.com/office/drawing/2014/main" id="{9B15F7F4-8DFF-5216-C5D8-A9C2F59F361E}"/>
              </a:ext>
            </a:extLst>
          </p:cNvPr>
          <p:cNvSpPr/>
          <p:nvPr/>
        </p:nvSpPr>
        <p:spPr>
          <a:xfrm>
            <a:off x="8791979"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8" name="Rectangle 37" descr="Workflow">
            <a:extLst>
              <a:ext uri="{FF2B5EF4-FFF2-40B4-BE49-F238E27FC236}">
                <a16:creationId xmlns:a16="http://schemas.microsoft.com/office/drawing/2014/main" id="{9F0AA735-B467-0FB1-A5C0-E030E477C0A8}"/>
              </a:ext>
            </a:extLst>
          </p:cNvPr>
          <p:cNvSpPr/>
          <p:nvPr/>
        </p:nvSpPr>
        <p:spPr>
          <a:xfrm>
            <a:off x="9061333" y="5095131"/>
            <a:ext cx="725183" cy="725183"/>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8">
            <a:extLst>
              <a:ext uri="{FF2B5EF4-FFF2-40B4-BE49-F238E27FC236}">
                <a16:creationId xmlns:a16="http://schemas.microsoft.com/office/drawing/2014/main" id="{64DF5B1A-CB7B-C6A9-04EE-473D90C9F0D3}"/>
              </a:ext>
            </a:extLst>
          </p:cNvPr>
          <p:cNvSpPr/>
          <p:nvPr/>
        </p:nvSpPr>
        <p:spPr>
          <a:xfrm>
            <a:off x="239924" y="3094010"/>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mn-MN" sz="2400" b="1"/>
              <a:t>ЭХНИЙ 7 ХОНОГ</a:t>
            </a:r>
            <a:endParaRPr lang="en-AU" sz="2400" b="1" kern="1200"/>
          </a:p>
          <a:p>
            <a:pPr marL="0" lvl="0" indent="0" algn="ctr" defTabSz="666750">
              <a:lnSpc>
                <a:spcPct val="100000"/>
              </a:lnSpc>
              <a:spcBef>
                <a:spcPct val="0"/>
              </a:spcBef>
              <a:spcAft>
                <a:spcPct val="35000"/>
              </a:spcAft>
              <a:buNone/>
            </a:pPr>
            <a:r>
              <a:rPr lang="mn-MN" sz="2400" kern="1200"/>
              <a:t>Аливаа асуудалд хандах олонхийн санал бод</a:t>
            </a:r>
            <a:r>
              <a:rPr lang="en-AU" sz="2400" kern="1200" err="1"/>
              <a:t>л</a:t>
            </a:r>
            <a:r>
              <a:rPr lang="mn-MN" sz="2400" kern="1200"/>
              <a:t>ыг тандаж мэдэх</a:t>
            </a:r>
            <a:endParaRPr lang="en-US" sz="2400" kern="1200"/>
          </a:p>
        </p:txBody>
      </p:sp>
      <p:sp>
        <p:nvSpPr>
          <p:cNvPr id="31" name="Oval 30">
            <a:extLst>
              <a:ext uri="{FF2B5EF4-FFF2-40B4-BE49-F238E27FC236}">
                <a16:creationId xmlns:a16="http://schemas.microsoft.com/office/drawing/2014/main" id="{C6CA0646-88C5-5A99-B786-A94B66DFE602}"/>
              </a:ext>
            </a:extLst>
          </p:cNvPr>
          <p:cNvSpPr/>
          <p:nvPr/>
        </p:nvSpPr>
        <p:spPr>
          <a:xfrm>
            <a:off x="1875698"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2" name="Rectangle 31" descr="Help">
            <a:extLst>
              <a:ext uri="{FF2B5EF4-FFF2-40B4-BE49-F238E27FC236}">
                <a16:creationId xmlns:a16="http://schemas.microsoft.com/office/drawing/2014/main" id="{F37FB127-8F29-49C9-C764-E3746CEF5BE8}"/>
              </a:ext>
            </a:extLst>
          </p:cNvPr>
          <p:cNvSpPr/>
          <p:nvPr/>
        </p:nvSpPr>
        <p:spPr>
          <a:xfrm>
            <a:off x="2145052" y="5095131"/>
            <a:ext cx="725183" cy="725183"/>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 name="Freeform 2">
            <a:extLst>
              <a:ext uri="{FF2B5EF4-FFF2-40B4-BE49-F238E27FC236}">
                <a16:creationId xmlns:a16="http://schemas.microsoft.com/office/drawing/2014/main" id="{9DD92BBD-C7DA-111F-0501-BDE070B03715}"/>
              </a:ext>
            </a:extLst>
          </p:cNvPr>
          <p:cNvSpPr/>
          <p:nvPr/>
        </p:nvSpPr>
        <p:spPr>
          <a:xfrm>
            <a:off x="7481029" y="826249"/>
            <a:ext cx="3921257"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3 ДАХЬ 7 ХОНОГ</a:t>
            </a:r>
            <a:endParaRPr lang="mn-MN" sz="2400"/>
          </a:p>
          <a:p>
            <a:pPr lvl="0" algn="ctr" defTabSz="666750">
              <a:spcBef>
                <a:spcPct val="0"/>
              </a:spcBef>
              <a:spcAft>
                <a:spcPct val="35000"/>
              </a:spcAft>
            </a:pPr>
            <a:r>
              <a:rPr lang="mn-MN" sz="2400"/>
              <a:t>Гишүүд, дэмжигчид болон бусад талууд</a:t>
            </a:r>
            <a:r>
              <a:rPr lang="en-AU" sz="2400"/>
              <a:t> </a:t>
            </a:r>
            <a:r>
              <a:rPr lang="mn-MN" sz="2400"/>
              <a:t>(салбарын мэргэжилтэн</a:t>
            </a:r>
            <a:r>
              <a:rPr lang="en-AU" sz="2400"/>
              <a:t>)</a:t>
            </a:r>
            <a:r>
              <a:rPr lang="mn-MN" sz="2400"/>
              <a:t>-ын байр суурь</a:t>
            </a:r>
            <a:endParaRPr lang="en-US" sz="2400"/>
          </a:p>
        </p:txBody>
      </p:sp>
      <p:sp>
        <p:nvSpPr>
          <p:cNvPr id="5" name="TextBox 4">
            <a:extLst>
              <a:ext uri="{FF2B5EF4-FFF2-40B4-BE49-F238E27FC236}">
                <a16:creationId xmlns:a16="http://schemas.microsoft.com/office/drawing/2014/main" id="{B954E151-64D5-FC90-1647-38F6838665FB}"/>
              </a:ext>
            </a:extLst>
          </p:cNvPr>
          <p:cNvSpPr txBox="1"/>
          <p:nvPr/>
        </p:nvSpPr>
        <p:spPr>
          <a:xfrm>
            <a:off x="3676439" y="4499265"/>
            <a:ext cx="4767975" cy="2677656"/>
          </a:xfrm>
          <a:prstGeom prst="rect">
            <a:avLst/>
          </a:prstGeom>
          <a:noFill/>
        </p:spPr>
        <p:txBody>
          <a:bodyPr wrap="square">
            <a:spAutoFit/>
          </a:bodyPr>
          <a:lstStyle/>
          <a:p>
            <a:pPr marL="285750" lvl="0" indent="-285750">
              <a:buFont typeface="Arial" panose="020B0604020202020204" pitchFamily="34" charset="0"/>
              <a:buChar char="•"/>
            </a:pPr>
            <a:r>
              <a:rPr lang="mn-MN" sz="2400"/>
              <a:t>Гишүүд, иргэд асуудалд олон талаас хандаж сурна.</a:t>
            </a:r>
            <a:endParaRPr lang="en-AU" sz="2400"/>
          </a:p>
          <a:p>
            <a:pPr marL="285750" indent="-285750">
              <a:buFont typeface="Arial" panose="020B0604020202020204" pitchFamily="34" charset="0"/>
              <a:buChar char="•"/>
            </a:pPr>
            <a:r>
              <a:rPr lang="mn-MN" sz="2400"/>
              <a:t>Тухайн асуудлыг шийдэх арга замыг олон талын оролцоотойгоор олох</a:t>
            </a:r>
          </a:p>
          <a:p>
            <a:pPr marL="285750" lvl="0" indent="-285750">
              <a:buFont typeface="Arial" panose="020B0604020202020204" pitchFamily="34" charset="0"/>
              <a:buChar char="•"/>
            </a:pPr>
            <a:r>
              <a:rPr lang="mn-MN" sz="2400"/>
              <a:t>Тухайн асуудлыг шийдвэрлэх процессыг ойлгоно. </a:t>
            </a:r>
            <a:endParaRPr lang="en-AU" sz="2400"/>
          </a:p>
          <a:p>
            <a:pPr marL="285750" indent="-285750">
              <a:buFont typeface="Arial" panose="020B0604020202020204" pitchFamily="34" charset="0"/>
              <a:buChar char="•"/>
            </a:pPr>
            <a:endParaRPr lang="en-AU" sz="2400"/>
          </a:p>
        </p:txBody>
      </p:sp>
    </p:spTree>
    <p:extLst>
      <p:ext uri="{BB962C8B-B14F-4D97-AF65-F5344CB8AC3E}">
        <p14:creationId xmlns:p14="http://schemas.microsoft.com/office/powerpoint/2010/main" val="20876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4B1D0D7-718E-D9D0-8A8F-AD00C002A543}"/>
              </a:ext>
            </a:extLst>
          </p:cNvPr>
          <p:cNvSpPr/>
          <p:nvPr/>
        </p:nvSpPr>
        <p:spPr>
          <a:xfrm>
            <a:off x="2415556" y="2538407"/>
            <a:ext cx="7222354" cy="7226949"/>
          </a:xfrm>
          <a:prstGeom prst="ellipse">
            <a:avLst/>
          </a:prstGeom>
          <a:noFill/>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a:xfrm>
            <a:off x="789709" y="50249"/>
            <a:ext cx="10264997" cy="796154"/>
          </a:xfrm>
        </p:spPr>
        <p:txBody>
          <a:bodyPr>
            <a:normAutofit/>
          </a:bodyPr>
          <a:lstStyle/>
          <a:p>
            <a:r>
              <a:rPr lang="mn-MN" sz="3200"/>
              <a:t>ХЭЛБЭР</a:t>
            </a:r>
            <a:endParaRPr lang="en-AU" sz="3200"/>
          </a:p>
        </p:txBody>
      </p:sp>
      <p:sp>
        <p:nvSpPr>
          <p:cNvPr id="11" name="Freeform 10">
            <a:extLst>
              <a:ext uri="{FF2B5EF4-FFF2-40B4-BE49-F238E27FC236}">
                <a16:creationId xmlns:a16="http://schemas.microsoft.com/office/drawing/2014/main" id="{3428D787-B1CE-8224-06F8-7765A7600A5F}"/>
              </a:ext>
            </a:extLst>
          </p:cNvPr>
          <p:cNvSpPr/>
          <p:nvPr/>
        </p:nvSpPr>
        <p:spPr>
          <a:xfrm>
            <a:off x="1579199" y="1005675"/>
            <a:ext cx="3120779" cy="788737"/>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2 ДАХЬ 7 ХОНОГ</a:t>
            </a:r>
            <a:endParaRPr lang="en-AU" sz="2400" b="1"/>
          </a:p>
          <a:p>
            <a:pPr lvl="0" algn="ctr" defTabSz="666750">
              <a:spcBef>
                <a:spcPct val="0"/>
              </a:spcBef>
              <a:spcAft>
                <a:spcPct val="35000"/>
              </a:spcAft>
            </a:pPr>
            <a:r>
              <a:rPr lang="mn-MN" sz="2400"/>
              <a:t>Өөрсдийн үзэл баримтлалд нийцсэн саналуудыг нэгтгэн танилцуулах</a:t>
            </a:r>
            <a:endParaRPr lang="en-US" sz="2400"/>
          </a:p>
        </p:txBody>
      </p:sp>
      <p:sp>
        <p:nvSpPr>
          <p:cNvPr id="22" name="Freeform 21">
            <a:extLst>
              <a:ext uri="{FF2B5EF4-FFF2-40B4-BE49-F238E27FC236}">
                <a16:creationId xmlns:a16="http://schemas.microsoft.com/office/drawing/2014/main" id="{D1E6FF4A-4302-9373-EE5F-D96BE81BB6AB}"/>
              </a:ext>
            </a:extLst>
          </p:cNvPr>
          <p:cNvSpPr/>
          <p:nvPr/>
        </p:nvSpPr>
        <p:spPr>
          <a:xfrm>
            <a:off x="7481029" y="826249"/>
            <a:ext cx="395511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3 ДАХЬ 7 ХОНОГ</a:t>
            </a:r>
            <a:endParaRPr lang="mn-MN" sz="2400"/>
          </a:p>
          <a:p>
            <a:pPr lvl="0" algn="ctr" defTabSz="666750">
              <a:spcBef>
                <a:spcPct val="0"/>
              </a:spcBef>
              <a:spcAft>
                <a:spcPct val="35000"/>
              </a:spcAft>
            </a:pPr>
            <a:r>
              <a:rPr lang="mn-MN" sz="2400"/>
              <a:t>Гишүүд, дэмжигчид болон бусад талууд</a:t>
            </a:r>
            <a:r>
              <a:rPr lang="en-AU" sz="2400"/>
              <a:t> </a:t>
            </a:r>
            <a:r>
              <a:rPr lang="mn-MN" sz="2400"/>
              <a:t>(салбарын мэргэжилтэн</a:t>
            </a:r>
            <a:r>
              <a:rPr lang="en-AU" sz="2400"/>
              <a:t>)</a:t>
            </a:r>
            <a:r>
              <a:rPr lang="mn-MN" sz="2400"/>
              <a:t>-ын байр суурь</a:t>
            </a:r>
            <a:endParaRPr lang="en-US" sz="2400"/>
          </a:p>
        </p:txBody>
      </p:sp>
      <p:sp>
        <p:nvSpPr>
          <p:cNvPr id="28" name="TextBox 27">
            <a:extLst>
              <a:ext uri="{FF2B5EF4-FFF2-40B4-BE49-F238E27FC236}">
                <a16:creationId xmlns:a16="http://schemas.microsoft.com/office/drawing/2014/main" id="{ADE462B1-E423-FF29-187B-7C5CD84338AB}"/>
              </a:ext>
            </a:extLst>
          </p:cNvPr>
          <p:cNvSpPr txBox="1"/>
          <p:nvPr/>
        </p:nvSpPr>
        <p:spPr>
          <a:xfrm>
            <a:off x="11698941" y="5405718"/>
            <a:ext cx="184731" cy="369332"/>
          </a:xfrm>
          <a:prstGeom prst="rect">
            <a:avLst/>
          </a:prstGeom>
          <a:noFill/>
        </p:spPr>
        <p:txBody>
          <a:bodyPr wrap="none" rtlCol="0">
            <a:spAutoFit/>
          </a:bodyPr>
          <a:lstStyle/>
          <a:p>
            <a:endParaRPr lang="en-US"/>
          </a:p>
        </p:txBody>
      </p:sp>
      <p:sp>
        <p:nvSpPr>
          <p:cNvPr id="33" name="Oval 32">
            <a:extLst>
              <a:ext uri="{FF2B5EF4-FFF2-40B4-BE49-F238E27FC236}">
                <a16:creationId xmlns:a16="http://schemas.microsoft.com/office/drawing/2014/main" id="{1DCB6711-C321-5B82-316D-B4993DA97621}"/>
              </a:ext>
            </a:extLst>
          </p:cNvPr>
          <p:cNvSpPr/>
          <p:nvPr/>
        </p:nvSpPr>
        <p:spPr>
          <a:xfrm>
            <a:off x="3609998"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4" name="Rectangle 33" descr="Head with Gears">
            <a:extLst>
              <a:ext uri="{FF2B5EF4-FFF2-40B4-BE49-F238E27FC236}">
                <a16:creationId xmlns:a16="http://schemas.microsoft.com/office/drawing/2014/main" id="{BA804005-CA16-C0E7-12EF-FBB915A8A8AD}"/>
              </a:ext>
            </a:extLst>
          </p:cNvPr>
          <p:cNvSpPr/>
          <p:nvPr/>
        </p:nvSpPr>
        <p:spPr>
          <a:xfrm>
            <a:off x="3879352" y="2642032"/>
            <a:ext cx="725183" cy="725183"/>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Oval 34">
            <a:extLst>
              <a:ext uri="{FF2B5EF4-FFF2-40B4-BE49-F238E27FC236}">
                <a16:creationId xmlns:a16="http://schemas.microsoft.com/office/drawing/2014/main" id="{24B4F782-D865-078F-3BF6-F13370C1A3FC}"/>
              </a:ext>
            </a:extLst>
          </p:cNvPr>
          <p:cNvSpPr/>
          <p:nvPr/>
        </p:nvSpPr>
        <p:spPr>
          <a:xfrm>
            <a:off x="7318113"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6" name="Rectangle 35" descr="Handshake">
            <a:extLst>
              <a:ext uri="{FF2B5EF4-FFF2-40B4-BE49-F238E27FC236}">
                <a16:creationId xmlns:a16="http://schemas.microsoft.com/office/drawing/2014/main" id="{C358364F-B8F9-FD2C-7C7A-1ACD6A8D13E5}"/>
              </a:ext>
            </a:extLst>
          </p:cNvPr>
          <p:cNvSpPr/>
          <p:nvPr/>
        </p:nvSpPr>
        <p:spPr>
          <a:xfrm>
            <a:off x="7587467" y="2642032"/>
            <a:ext cx="725183" cy="725183"/>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4" name="Rectangle 43">
            <a:extLst>
              <a:ext uri="{FF2B5EF4-FFF2-40B4-BE49-F238E27FC236}">
                <a16:creationId xmlns:a16="http://schemas.microsoft.com/office/drawing/2014/main" id="{F90A1A4E-3484-2749-8722-BA255E062C1A}"/>
              </a:ext>
            </a:extLst>
          </p:cNvPr>
          <p:cNvSpPr/>
          <p:nvPr/>
        </p:nvSpPr>
        <p:spPr>
          <a:xfrm>
            <a:off x="895870" y="4991421"/>
            <a:ext cx="9802075" cy="37149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D970D59A-A36A-5D99-7BA7-D4FB5BC432F4}"/>
              </a:ext>
            </a:extLst>
          </p:cNvPr>
          <p:cNvSpPr/>
          <p:nvPr/>
        </p:nvSpPr>
        <p:spPr>
          <a:xfrm>
            <a:off x="9400535" y="3384758"/>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4 ДЭХ 7 ХОНОГ</a:t>
            </a:r>
            <a:endParaRPr lang="en-AU" sz="2400" b="1"/>
          </a:p>
          <a:p>
            <a:pPr lvl="0" algn="ctr" defTabSz="666750">
              <a:spcBef>
                <a:spcPct val="0"/>
              </a:spcBef>
              <a:spcAft>
                <a:spcPct val="35000"/>
              </a:spcAft>
            </a:pPr>
            <a:r>
              <a:rPr lang="mn-MN" sz="2400"/>
              <a:t>Шийдэл, түүнтэй холбоотой ажлын төлөвлөгөө</a:t>
            </a:r>
            <a:r>
              <a:rPr lang="en-AU" sz="2400"/>
              <a:t> </a:t>
            </a:r>
            <a:endParaRPr lang="en-US" sz="2400"/>
          </a:p>
        </p:txBody>
      </p:sp>
      <p:sp>
        <p:nvSpPr>
          <p:cNvPr id="37" name="Oval 36">
            <a:extLst>
              <a:ext uri="{FF2B5EF4-FFF2-40B4-BE49-F238E27FC236}">
                <a16:creationId xmlns:a16="http://schemas.microsoft.com/office/drawing/2014/main" id="{9B15F7F4-8DFF-5216-C5D8-A9C2F59F361E}"/>
              </a:ext>
            </a:extLst>
          </p:cNvPr>
          <p:cNvSpPr/>
          <p:nvPr/>
        </p:nvSpPr>
        <p:spPr>
          <a:xfrm>
            <a:off x="8791979"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8" name="Rectangle 37" descr="Workflow">
            <a:extLst>
              <a:ext uri="{FF2B5EF4-FFF2-40B4-BE49-F238E27FC236}">
                <a16:creationId xmlns:a16="http://schemas.microsoft.com/office/drawing/2014/main" id="{9F0AA735-B467-0FB1-A5C0-E030E477C0A8}"/>
              </a:ext>
            </a:extLst>
          </p:cNvPr>
          <p:cNvSpPr/>
          <p:nvPr/>
        </p:nvSpPr>
        <p:spPr>
          <a:xfrm>
            <a:off x="9061333" y="5095131"/>
            <a:ext cx="725183" cy="725183"/>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8">
            <a:extLst>
              <a:ext uri="{FF2B5EF4-FFF2-40B4-BE49-F238E27FC236}">
                <a16:creationId xmlns:a16="http://schemas.microsoft.com/office/drawing/2014/main" id="{64DF5B1A-CB7B-C6A9-04EE-473D90C9F0D3}"/>
              </a:ext>
            </a:extLst>
          </p:cNvPr>
          <p:cNvSpPr/>
          <p:nvPr/>
        </p:nvSpPr>
        <p:spPr>
          <a:xfrm>
            <a:off x="239924" y="3094010"/>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mn-MN" sz="2400" b="1"/>
              <a:t>ЭХНИЙ 7 ХОНОГ</a:t>
            </a:r>
            <a:endParaRPr lang="en-AU" sz="2400" b="1" kern="1200"/>
          </a:p>
          <a:p>
            <a:pPr marL="0" lvl="0" indent="0" algn="ctr" defTabSz="666750">
              <a:lnSpc>
                <a:spcPct val="100000"/>
              </a:lnSpc>
              <a:spcBef>
                <a:spcPct val="0"/>
              </a:spcBef>
              <a:spcAft>
                <a:spcPct val="35000"/>
              </a:spcAft>
              <a:buNone/>
            </a:pPr>
            <a:r>
              <a:rPr lang="mn-MN" sz="2400" kern="1200"/>
              <a:t>Аливаа асуудалд хандах олонхийн санал бод</a:t>
            </a:r>
            <a:r>
              <a:rPr lang="en-AU" sz="2400" kern="1200" err="1"/>
              <a:t>л</a:t>
            </a:r>
            <a:r>
              <a:rPr lang="mn-MN" sz="2400" kern="1200"/>
              <a:t>ыг тандаж мэдэх</a:t>
            </a:r>
            <a:endParaRPr lang="en-US" sz="2400" kern="1200"/>
          </a:p>
        </p:txBody>
      </p:sp>
      <p:sp>
        <p:nvSpPr>
          <p:cNvPr id="31" name="Oval 30">
            <a:extLst>
              <a:ext uri="{FF2B5EF4-FFF2-40B4-BE49-F238E27FC236}">
                <a16:creationId xmlns:a16="http://schemas.microsoft.com/office/drawing/2014/main" id="{C6CA0646-88C5-5A99-B786-A94B66DFE602}"/>
              </a:ext>
            </a:extLst>
          </p:cNvPr>
          <p:cNvSpPr/>
          <p:nvPr/>
        </p:nvSpPr>
        <p:spPr>
          <a:xfrm>
            <a:off x="1875698"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2" name="Rectangle 31" descr="Help">
            <a:extLst>
              <a:ext uri="{FF2B5EF4-FFF2-40B4-BE49-F238E27FC236}">
                <a16:creationId xmlns:a16="http://schemas.microsoft.com/office/drawing/2014/main" id="{F37FB127-8F29-49C9-C764-E3746CEF5BE8}"/>
              </a:ext>
            </a:extLst>
          </p:cNvPr>
          <p:cNvSpPr/>
          <p:nvPr/>
        </p:nvSpPr>
        <p:spPr>
          <a:xfrm>
            <a:off x="2145052" y="5095131"/>
            <a:ext cx="725183" cy="725183"/>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 name="Freeform 2">
            <a:extLst>
              <a:ext uri="{FF2B5EF4-FFF2-40B4-BE49-F238E27FC236}">
                <a16:creationId xmlns:a16="http://schemas.microsoft.com/office/drawing/2014/main" id="{98E6CCBD-BCD2-56CE-B306-792F8EB28E3D}"/>
              </a:ext>
            </a:extLst>
          </p:cNvPr>
          <p:cNvSpPr/>
          <p:nvPr/>
        </p:nvSpPr>
        <p:spPr>
          <a:xfrm>
            <a:off x="3008140" y="5481145"/>
            <a:ext cx="1841007" cy="1642383"/>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b="1"/>
              <a:t>цахим</a:t>
            </a:r>
          </a:p>
          <a:p>
            <a:pPr algn="ctr"/>
            <a:r>
              <a:rPr lang="en-US"/>
              <a:t>Facebook Livestream</a:t>
            </a:r>
            <a:r>
              <a:rPr lang="mn-MN"/>
              <a:t> </a:t>
            </a:r>
            <a:r>
              <a:rPr lang="en-US"/>
              <a:t>Zoom</a:t>
            </a:r>
            <a:r>
              <a:rPr lang="en-AU" sz="2400"/>
              <a:t> </a:t>
            </a:r>
            <a:endParaRPr lang="en-US" sz="2400">
              <a:latin typeface="+mj-lt"/>
            </a:endParaRPr>
          </a:p>
        </p:txBody>
      </p:sp>
      <p:sp>
        <p:nvSpPr>
          <p:cNvPr id="4" name="Freeform 3">
            <a:extLst>
              <a:ext uri="{FF2B5EF4-FFF2-40B4-BE49-F238E27FC236}">
                <a16:creationId xmlns:a16="http://schemas.microsoft.com/office/drawing/2014/main" id="{B04EE329-28DD-519C-4EEA-739FDC0D4971}"/>
              </a:ext>
            </a:extLst>
          </p:cNvPr>
          <p:cNvSpPr/>
          <p:nvPr/>
        </p:nvSpPr>
        <p:spPr>
          <a:xfrm>
            <a:off x="6919458" y="3686031"/>
            <a:ext cx="1798566"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b="1"/>
              <a:t>Тамхим + </a:t>
            </a:r>
            <a:r>
              <a:rPr lang="mn-MN" b="1">
                <a:ea typeface="+mn-lt"/>
                <a:cs typeface="+mn-lt"/>
              </a:rPr>
              <a:t>цахим</a:t>
            </a:r>
            <a:endParaRPr lang="mn-MN"/>
          </a:p>
          <a:p>
            <a:pPr algn="ctr"/>
            <a:r>
              <a:rPr lang="en-US"/>
              <a:t>Facebook Livestream</a:t>
            </a:r>
            <a:r>
              <a:rPr lang="mn-MN"/>
              <a:t> </a:t>
            </a:r>
            <a:r>
              <a:rPr lang="en-US"/>
              <a:t>Zoom</a:t>
            </a:r>
            <a:r>
              <a:rPr lang="en-AU" sz="2400"/>
              <a:t> </a:t>
            </a:r>
            <a:endParaRPr lang="en-US" sz="2400"/>
          </a:p>
        </p:txBody>
      </p:sp>
      <p:sp>
        <p:nvSpPr>
          <p:cNvPr id="5" name="Freeform 4">
            <a:extLst>
              <a:ext uri="{FF2B5EF4-FFF2-40B4-BE49-F238E27FC236}">
                <a16:creationId xmlns:a16="http://schemas.microsoft.com/office/drawing/2014/main" id="{3A64C57D-5E4B-D9E2-2DA7-FDB12B425141}"/>
              </a:ext>
            </a:extLst>
          </p:cNvPr>
          <p:cNvSpPr/>
          <p:nvPr/>
        </p:nvSpPr>
        <p:spPr>
          <a:xfrm>
            <a:off x="4253571" y="3632744"/>
            <a:ext cx="1605851"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b="1">
                <a:ea typeface="+mn-lt"/>
                <a:cs typeface="+mn-lt"/>
              </a:rPr>
              <a:t>цахим</a:t>
            </a:r>
            <a:endParaRPr lang="en-US"/>
          </a:p>
          <a:p>
            <a:pPr algn="ctr"/>
            <a:r>
              <a:rPr lang="en-US"/>
              <a:t>Facebook Livestream</a:t>
            </a:r>
            <a:r>
              <a:rPr lang="mn-MN"/>
              <a:t> </a:t>
            </a:r>
            <a:r>
              <a:rPr lang="en-US"/>
              <a:t>Zoom</a:t>
            </a:r>
            <a:r>
              <a:rPr lang="en-AU" sz="2400"/>
              <a:t> </a:t>
            </a:r>
            <a:endParaRPr lang="en-US" sz="2400">
              <a:latin typeface="+mj-lt"/>
            </a:endParaRPr>
          </a:p>
        </p:txBody>
      </p:sp>
      <p:sp>
        <p:nvSpPr>
          <p:cNvPr id="6" name="Freeform 5">
            <a:extLst>
              <a:ext uri="{FF2B5EF4-FFF2-40B4-BE49-F238E27FC236}">
                <a16:creationId xmlns:a16="http://schemas.microsoft.com/office/drawing/2014/main" id="{310D4669-3550-0921-0223-85C818F09E52}"/>
              </a:ext>
            </a:extLst>
          </p:cNvPr>
          <p:cNvSpPr/>
          <p:nvPr/>
        </p:nvSpPr>
        <p:spPr>
          <a:xfrm>
            <a:off x="6813067" y="5427966"/>
            <a:ext cx="1851015"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b="1">
                <a:ea typeface="+mn-lt"/>
                <a:cs typeface="+mn-lt"/>
              </a:rPr>
              <a:t>цахим</a:t>
            </a:r>
            <a:endParaRPr lang="en-US">
              <a:ea typeface="+mn-lt"/>
              <a:cs typeface="+mn-lt"/>
            </a:endParaRPr>
          </a:p>
          <a:p>
            <a:pPr algn="ctr"/>
            <a:r>
              <a:rPr lang="en-US"/>
              <a:t>Facebook Livestream</a:t>
            </a:r>
            <a:r>
              <a:rPr lang="mn-MN"/>
              <a:t> </a:t>
            </a:r>
            <a:r>
              <a:rPr lang="en-US"/>
              <a:t>Zoom</a:t>
            </a:r>
            <a:r>
              <a:rPr lang="en-AU" sz="2400"/>
              <a:t> </a:t>
            </a:r>
            <a:endParaRPr lang="en-US" sz="2400">
              <a:latin typeface="+mj-lt"/>
            </a:endParaRPr>
          </a:p>
        </p:txBody>
      </p:sp>
    </p:spTree>
    <p:extLst>
      <p:ext uri="{BB962C8B-B14F-4D97-AF65-F5344CB8AC3E}">
        <p14:creationId xmlns:p14="http://schemas.microsoft.com/office/powerpoint/2010/main" val="3413532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4B1D0D7-718E-D9D0-8A8F-AD00C002A543}"/>
              </a:ext>
            </a:extLst>
          </p:cNvPr>
          <p:cNvSpPr/>
          <p:nvPr/>
        </p:nvSpPr>
        <p:spPr>
          <a:xfrm>
            <a:off x="2415556" y="2538407"/>
            <a:ext cx="7222354" cy="7226949"/>
          </a:xfrm>
          <a:prstGeom prst="ellipse">
            <a:avLst/>
          </a:prstGeom>
          <a:noFill/>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a:xfrm>
            <a:off x="789709" y="50249"/>
            <a:ext cx="10264997" cy="796154"/>
          </a:xfrm>
        </p:spPr>
        <p:txBody>
          <a:bodyPr>
            <a:normAutofit/>
          </a:bodyPr>
          <a:lstStyle/>
          <a:p>
            <a:r>
              <a:rPr lang="mn-MN" sz="3200"/>
              <a:t>ХАМРАХ ХҮРЭЭ</a:t>
            </a:r>
            <a:endParaRPr lang="en-AU" sz="3200"/>
          </a:p>
        </p:txBody>
      </p:sp>
      <p:sp>
        <p:nvSpPr>
          <p:cNvPr id="11" name="Freeform 10">
            <a:extLst>
              <a:ext uri="{FF2B5EF4-FFF2-40B4-BE49-F238E27FC236}">
                <a16:creationId xmlns:a16="http://schemas.microsoft.com/office/drawing/2014/main" id="{3428D787-B1CE-8224-06F8-7765A7600A5F}"/>
              </a:ext>
            </a:extLst>
          </p:cNvPr>
          <p:cNvSpPr/>
          <p:nvPr/>
        </p:nvSpPr>
        <p:spPr>
          <a:xfrm>
            <a:off x="1579199" y="1005675"/>
            <a:ext cx="3120779" cy="788737"/>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2 ДАХЬ 7 ХОНОГ</a:t>
            </a:r>
            <a:endParaRPr lang="en-AU" sz="2400" b="1"/>
          </a:p>
          <a:p>
            <a:pPr lvl="0" algn="ctr" defTabSz="666750">
              <a:spcBef>
                <a:spcPct val="0"/>
              </a:spcBef>
              <a:spcAft>
                <a:spcPct val="35000"/>
              </a:spcAft>
            </a:pPr>
            <a:r>
              <a:rPr lang="mn-MN" sz="2400"/>
              <a:t>Өөрсдийн үзэл баримтлалд нийцсэн саналуудыг нэгтгэн танилцуулах</a:t>
            </a:r>
            <a:endParaRPr lang="en-US" sz="2400"/>
          </a:p>
        </p:txBody>
      </p:sp>
      <p:sp>
        <p:nvSpPr>
          <p:cNvPr id="28" name="TextBox 27">
            <a:extLst>
              <a:ext uri="{FF2B5EF4-FFF2-40B4-BE49-F238E27FC236}">
                <a16:creationId xmlns:a16="http://schemas.microsoft.com/office/drawing/2014/main" id="{ADE462B1-E423-FF29-187B-7C5CD84338AB}"/>
              </a:ext>
            </a:extLst>
          </p:cNvPr>
          <p:cNvSpPr txBox="1"/>
          <p:nvPr/>
        </p:nvSpPr>
        <p:spPr>
          <a:xfrm>
            <a:off x="11698941" y="5405718"/>
            <a:ext cx="184731" cy="369332"/>
          </a:xfrm>
          <a:prstGeom prst="rect">
            <a:avLst/>
          </a:prstGeom>
          <a:noFill/>
        </p:spPr>
        <p:txBody>
          <a:bodyPr wrap="none" rtlCol="0">
            <a:spAutoFit/>
          </a:bodyPr>
          <a:lstStyle/>
          <a:p>
            <a:endParaRPr lang="en-US"/>
          </a:p>
        </p:txBody>
      </p:sp>
      <p:sp>
        <p:nvSpPr>
          <p:cNvPr id="33" name="Oval 32">
            <a:extLst>
              <a:ext uri="{FF2B5EF4-FFF2-40B4-BE49-F238E27FC236}">
                <a16:creationId xmlns:a16="http://schemas.microsoft.com/office/drawing/2014/main" id="{1DCB6711-C321-5B82-316D-B4993DA97621}"/>
              </a:ext>
            </a:extLst>
          </p:cNvPr>
          <p:cNvSpPr/>
          <p:nvPr/>
        </p:nvSpPr>
        <p:spPr>
          <a:xfrm>
            <a:off x="3609998"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4" name="Rectangle 33" descr="Head with Gears">
            <a:extLst>
              <a:ext uri="{FF2B5EF4-FFF2-40B4-BE49-F238E27FC236}">
                <a16:creationId xmlns:a16="http://schemas.microsoft.com/office/drawing/2014/main" id="{BA804005-CA16-C0E7-12EF-FBB915A8A8AD}"/>
              </a:ext>
            </a:extLst>
          </p:cNvPr>
          <p:cNvSpPr/>
          <p:nvPr/>
        </p:nvSpPr>
        <p:spPr>
          <a:xfrm>
            <a:off x="3879352" y="2642032"/>
            <a:ext cx="725183" cy="725183"/>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Oval 34">
            <a:extLst>
              <a:ext uri="{FF2B5EF4-FFF2-40B4-BE49-F238E27FC236}">
                <a16:creationId xmlns:a16="http://schemas.microsoft.com/office/drawing/2014/main" id="{24B4F782-D865-078F-3BF6-F13370C1A3FC}"/>
              </a:ext>
            </a:extLst>
          </p:cNvPr>
          <p:cNvSpPr/>
          <p:nvPr/>
        </p:nvSpPr>
        <p:spPr>
          <a:xfrm>
            <a:off x="7318113" y="2372678"/>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6" name="Rectangle 35" descr="Handshake">
            <a:extLst>
              <a:ext uri="{FF2B5EF4-FFF2-40B4-BE49-F238E27FC236}">
                <a16:creationId xmlns:a16="http://schemas.microsoft.com/office/drawing/2014/main" id="{C358364F-B8F9-FD2C-7C7A-1ACD6A8D13E5}"/>
              </a:ext>
            </a:extLst>
          </p:cNvPr>
          <p:cNvSpPr/>
          <p:nvPr/>
        </p:nvSpPr>
        <p:spPr>
          <a:xfrm>
            <a:off x="7587467" y="2642032"/>
            <a:ext cx="725183" cy="725183"/>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4" name="Rectangle 43">
            <a:extLst>
              <a:ext uri="{FF2B5EF4-FFF2-40B4-BE49-F238E27FC236}">
                <a16:creationId xmlns:a16="http://schemas.microsoft.com/office/drawing/2014/main" id="{F90A1A4E-3484-2749-8722-BA255E062C1A}"/>
              </a:ext>
            </a:extLst>
          </p:cNvPr>
          <p:cNvSpPr/>
          <p:nvPr/>
        </p:nvSpPr>
        <p:spPr>
          <a:xfrm>
            <a:off x="895870" y="4991421"/>
            <a:ext cx="9802075" cy="17464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D970D59A-A36A-5D99-7BA7-D4FB5BC432F4}"/>
              </a:ext>
            </a:extLst>
          </p:cNvPr>
          <p:cNvSpPr/>
          <p:nvPr/>
        </p:nvSpPr>
        <p:spPr>
          <a:xfrm>
            <a:off x="9400535" y="3384758"/>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4 ДЭХ 7 ХОНОГ</a:t>
            </a:r>
            <a:endParaRPr lang="en-AU" sz="2400" b="1"/>
          </a:p>
          <a:p>
            <a:pPr lvl="0" algn="ctr" defTabSz="666750">
              <a:spcBef>
                <a:spcPct val="0"/>
              </a:spcBef>
              <a:spcAft>
                <a:spcPct val="35000"/>
              </a:spcAft>
            </a:pPr>
            <a:r>
              <a:rPr lang="mn-MN" sz="2400"/>
              <a:t>Шийдэл, түүнтэй холбоотой ажлын төлөвлөгөө</a:t>
            </a:r>
            <a:r>
              <a:rPr lang="en-AU" sz="2400"/>
              <a:t> </a:t>
            </a:r>
            <a:endParaRPr lang="en-US" sz="2400"/>
          </a:p>
        </p:txBody>
      </p:sp>
      <p:sp>
        <p:nvSpPr>
          <p:cNvPr id="37" name="Oval 36">
            <a:extLst>
              <a:ext uri="{FF2B5EF4-FFF2-40B4-BE49-F238E27FC236}">
                <a16:creationId xmlns:a16="http://schemas.microsoft.com/office/drawing/2014/main" id="{9B15F7F4-8DFF-5216-C5D8-A9C2F59F361E}"/>
              </a:ext>
            </a:extLst>
          </p:cNvPr>
          <p:cNvSpPr/>
          <p:nvPr/>
        </p:nvSpPr>
        <p:spPr>
          <a:xfrm>
            <a:off x="8791979"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8" name="Rectangle 37" descr="Workflow">
            <a:extLst>
              <a:ext uri="{FF2B5EF4-FFF2-40B4-BE49-F238E27FC236}">
                <a16:creationId xmlns:a16="http://schemas.microsoft.com/office/drawing/2014/main" id="{9F0AA735-B467-0FB1-A5C0-E030E477C0A8}"/>
              </a:ext>
            </a:extLst>
          </p:cNvPr>
          <p:cNvSpPr/>
          <p:nvPr/>
        </p:nvSpPr>
        <p:spPr>
          <a:xfrm>
            <a:off x="9061333" y="5095131"/>
            <a:ext cx="725183" cy="725183"/>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8">
            <a:extLst>
              <a:ext uri="{FF2B5EF4-FFF2-40B4-BE49-F238E27FC236}">
                <a16:creationId xmlns:a16="http://schemas.microsoft.com/office/drawing/2014/main" id="{64DF5B1A-CB7B-C6A9-04EE-473D90C9F0D3}"/>
              </a:ext>
            </a:extLst>
          </p:cNvPr>
          <p:cNvSpPr/>
          <p:nvPr/>
        </p:nvSpPr>
        <p:spPr>
          <a:xfrm>
            <a:off x="239924" y="3094010"/>
            <a:ext cx="207195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mn-MN" sz="2400" b="1"/>
              <a:t>ЭХНИЙ 7 ХОНОГ</a:t>
            </a:r>
            <a:endParaRPr lang="en-AU" sz="2400" b="1" kern="1200"/>
          </a:p>
          <a:p>
            <a:pPr marL="0" lvl="0" indent="0" algn="ctr" defTabSz="666750">
              <a:lnSpc>
                <a:spcPct val="100000"/>
              </a:lnSpc>
              <a:spcBef>
                <a:spcPct val="0"/>
              </a:spcBef>
              <a:spcAft>
                <a:spcPct val="35000"/>
              </a:spcAft>
              <a:buNone/>
            </a:pPr>
            <a:r>
              <a:rPr lang="mn-MN" sz="2400" kern="1200"/>
              <a:t>Аливаа асуудалд хандах олонхийн санал бод</a:t>
            </a:r>
            <a:r>
              <a:rPr lang="en-AU" sz="2400" kern="1200" err="1"/>
              <a:t>л</a:t>
            </a:r>
            <a:r>
              <a:rPr lang="mn-MN" sz="2400" kern="1200"/>
              <a:t>ыг тандаж мэдэх</a:t>
            </a:r>
            <a:endParaRPr lang="en-US" sz="2400" kern="1200"/>
          </a:p>
        </p:txBody>
      </p:sp>
      <p:sp>
        <p:nvSpPr>
          <p:cNvPr id="31" name="Oval 30">
            <a:extLst>
              <a:ext uri="{FF2B5EF4-FFF2-40B4-BE49-F238E27FC236}">
                <a16:creationId xmlns:a16="http://schemas.microsoft.com/office/drawing/2014/main" id="{C6CA0646-88C5-5A99-B786-A94B66DFE602}"/>
              </a:ext>
            </a:extLst>
          </p:cNvPr>
          <p:cNvSpPr/>
          <p:nvPr/>
        </p:nvSpPr>
        <p:spPr>
          <a:xfrm>
            <a:off x="1875698" y="4825777"/>
            <a:ext cx="1263891" cy="1263891"/>
          </a:xfrm>
          <a:prstGeom prst="ellipse">
            <a:avLst/>
          </a:prstGeom>
          <a:ln w="381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2" name="Rectangle 31" descr="Help">
            <a:extLst>
              <a:ext uri="{FF2B5EF4-FFF2-40B4-BE49-F238E27FC236}">
                <a16:creationId xmlns:a16="http://schemas.microsoft.com/office/drawing/2014/main" id="{F37FB127-8F29-49C9-C764-E3746CEF5BE8}"/>
              </a:ext>
            </a:extLst>
          </p:cNvPr>
          <p:cNvSpPr/>
          <p:nvPr/>
        </p:nvSpPr>
        <p:spPr>
          <a:xfrm>
            <a:off x="2145052" y="5095131"/>
            <a:ext cx="725183" cy="725183"/>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 name="Freeform 2">
            <a:extLst>
              <a:ext uri="{FF2B5EF4-FFF2-40B4-BE49-F238E27FC236}">
                <a16:creationId xmlns:a16="http://schemas.microsoft.com/office/drawing/2014/main" id="{1B5DFA93-4369-102F-67E9-4045F39B95DC}"/>
              </a:ext>
            </a:extLst>
          </p:cNvPr>
          <p:cNvSpPr/>
          <p:nvPr/>
        </p:nvSpPr>
        <p:spPr>
          <a:xfrm>
            <a:off x="3008141" y="5699849"/>
            <a:ext cx="1263892"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sz="2000" b="1">
                <a:latin typeface="+mj-lt"/>
              </a:rPr>
              <a:t>Бүх гишүүд, дэмжигчид</a:t>
            </a:r>
            <a:endParaRPr lang="en-US" sz="2000">
              <a:latin typeface="+mj-lt"/>
            </a:endParaRPr>
          </a:p>
        </p:txBody>
      </p:sp>
      <p:sp>
        <p:nvSpPr>
          <p:cNvPr id="4" name="Freeform 3">
            <a:extLst>
              <a:ext uri="{FF2B5EF4-FFF2-40B4-BE49-F238E27FC236}">
                <a16:creationId xmlns:a16="http://schemas.microsoft.com/office/drawing/2014/main" id="{247F0D98-C0DA-8A0C-FB50-7A4763F33A35}"/>
              </a:ext>
            </a:extLst>
          </p:cNvPr>
          <p:cNvSpPr/>
          <p:nvPr/>
        </p:nvSpPr>
        <p:spPr>
          <a:xfrm>
            <a:off x="6919458" y="3686031"/>
            <a:ext cx="1798566"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sz="2000" b="1"/>
              <a:t>Бусад талууд, бусад намуудын хамт</a:t>
            </a:r>
            <a:endParaRPr lang="en-US" sz="2000" b="1"/>
          </a:p>
        </p:txBody>
      </p:sp>
      <p:sp>
        <p:nvSpPr>
          <p:cNvPr id="5" name="Freeform 4">
            <a:extLst>
              <a:ext uri="{FF2B5EF4-FFF2-40B4-BE49-F238E27FC236}">
                <a16:creationId xmlns:a16="http://schemas.microsoft.com/office/drawing/2014/main" id="{A71B92CC-099E-93F1-04AA-62D804BC22A9}"/>
              </a:ext>
            </a:extLst>
          </p:cNvPr>
          <p:cNvSpPr/>
          <p:nvPr/>
        </p:nvSpPr>
        <p:spPr>
          <a:xfrm>
            <a:off x="4253572" y="3632744"/>
            <a:ext cx="1263892" cy="77416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sz="2000" b="1"/>
              <a:t>Бүх гишүүд, дэмжигчид</a:t>
            </a:r>
            <a:endParaRPr lang="en-US" sz="2000"/>
          </a:p>
        </p:txBody>
      </p:sp>
      <p:sp>
        <p:nvSpPr>
          <p:cNvPr id="6" name="Freeform 5">
            <a:extLst>
              <a:ext uri="{FF2B5EF4-FFF2-40B4-BE49-F238E27FC236}">
                <a16:creationId xmlns:a16="http://schemas.microsoft.com/office/drawing/2014/main" id="{D25AEB32-809C-353F-80F7-72025CB72882}"/>
              </a:ext>
            </a:extLst>
          </p:cNvPr>
          <p:cNvSpPr/>
          <p:nvPr/>
        </p:nvSpPr>
        <p:spPr>
          <a:xfrm>
            <a:off x="7400189" y="5409824"/>
            <a:ext cx="1391789" cy="1227736"/>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a:r>
              <a:rPr lang="mn-MN" sz="2000" b="1"/>
              <a:t>Төлөөлөгчдийн танхим</a:t>
            </a:r>
          </a:p>
        </p:txBody>
      </p:sp>
      <p:sp>
        <p:nvSpPr>
          <p:cNvPr id="7" name="Freeform 6">
            <a:extLst>
              <a:ext uri="{FF2B5EF4-FFF2-40B4-BE49-F238E27FC236}">
                <a16:creationId xmlns:a16="http://schemas.microsoft.com/office/drawing/2014/main" id="{9B35FF58-8EBE-CFCA-2578-892F8ECC3BDE}"/>
              </a:ext>
            </a:extLst>
          </p:cNvPr>
          <p:cNvSpPr/>
          <p:nvPr/>
        </p:nvSpPr>
        <p:spPr>
          <a:xfrm>
            <a:off x="7481029" y="826249"/>
            <a:ext cx="3955113" cy="720000"/>
          </a:xfrm>
          <a:custGeom>
            <a:avLst/>
            <a:gdLst>
              <a:gd name="connsiteX0" fmla="*/ 0 w 2071953"/>
              <a:gd name="connsiteY0" fmla="*/ 0 h 720000"/>
              <a:gd name="connsiteX1" fmla="*/ 2071953 w 2071953"/>
              <a:gd name="connsiteY1" fmla="*/ 0 h 720000"/>
              <a:gd name="connsiteX2" fmla="*/ 2071953 w 2071953"/>
              <a:gd name="connsiteY2" fmla="*/ 720000 h 720000"/>
              <a:gd name="connsiteX3" fmla="*/ 0 w 2071953"/>
              <a:gd name="connsiteY3" fmla="*/ 720000 h 720000"/>
              <a:gd name="connsiteX4" fmla="*/ 0 w 2071953"/>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953" h="720000">
                <a:moveTo>
                  <a:pt x="0" y="0"/>
                </a:moveTo>
                <a:lnTo>
                  <a:pt x="2071953" y="0"/>
                </a:lnTo>
                <a:lnTo>
                  <a:pt x="2071953"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666750">
              <a:spcBef>
                <a:spcPct val="0"/>
              </a:spcBef>
              <a:spcAft>
                <a:spcPct val="35000"/>
              </a:spcAft>
            </a:pPr>
            <a:r>
              <a:rPr lang="mn-MN" sz="2400" b="1"/>
              <a:t>3 ДАХЬ 7 ХОНОГ</a:t>
            </a:r>
            <a:endParaRPr lang="mn-MN" sz="2400"/>
          </a:p>
          <a:p>
            <a:pPr lvl="0" algn="ctr" defTabSz="666750">
              <a:spcBef>
                <a:spcPct val="0"/>
              </a:spcBef>
              <a:spcAft>
                <a:spcPct val="35000"/>
              </a:spcAft>
            </a:pPr>
            <a:r>
              <a:rPr lang="mn-MN" sz="2400"/>
              <a:t>Гишүүд, дэмжигчид болон бусад талууд</a:t>
            </a:r>
            <a:r>
              <a:rPr lang="en-AU" sz="2400"/>
              <a:t> </a:t>
            </a:r>
            <a:r>
              <a:rPr lang="mn-MN" sz="2400"/>
              <a:t>(салбарын мэргэжилтэн</a:t>
            </a:r>
            <a:r>
              <a:rPr lang="en-AU" sz="2400"/>
              <a:t>)</a:t>
            </a:r>
            <a:r>
              <a:rPr lang="mn-MN" sz="2400"/>
              <a:t>-ын байр суурь</a:t>
            </a:r>
            <a:endParaRPr lang="en-US" sz="2400"/>
          </a:p>
        </p:txBody>
      </p:sp>
    </p:spTree>
    <p:extLst>
      <p:ext uri="{BB962C8B-B14F-4D97-AF65-F5344CB8AC3E}">
        <p14:creationId xmlns:p14="http://schemas.microsoft.com/office/powerpoint/2010/main" val="320455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a:xfrm>
            <a:off x="2175164" y="2612333"/>
            <a:ext cx="10264997" cy="796154"/>
          </a:xfrm>
        </p:spPr>
        <p:txBody>
          <a:bodyPr>
            <a:normAutofit/>
          </a:bodyPr>
          <a:lstStyle/>
          <a:p>
            <a:r>
              <a:rPr lang="mn-MN"/>
              <a:t>9 сард 9 сэдэв</a:t>
            </a:r>
            <a:endParaRPr lang="en-AU"/>
          </a:p>
        </p:txBody>
      </p:sp>
      <p:sp>
        <p:nvSpPr>
          <p:cNvPr id="28" name="TextBox 27">
            <a:extLst>
              <a:ext uri="{FF2B5EF4-FFF2-40B4-BE49-F238E27FC236}">
                <a16:creationId xmlns:a16="http://schemas.microsoft.com/office/drawing/2014/main" id="{ADE462B1-E423-FF29-187B-7C5CD84338AB}"/>
              </a:ext>
            </a:extLst>
          </p:cNvPr>
          <p:cNvSpPr txBox="1"/>
          <p:nvPr/>
        </p:nvSpPr>
        <p:spPr>
          <a:xfrm>
            <a:off x="11698941" y="5405718"/>
            <a:ext cx="184731" cy="369332"/>
          </a:xfrm>
          <a:prstGeom prst="rect">
            <a:avLst/>
          </a:prstGeom>
          <a:noFill/>
        </p:spPr>
        <p:txBody>
          <a:bodyPr wrap="none" rtlCol="0">
            <a:spAutoFit/>
          </a:bodyPr>
          <a:lstStyle/>
          <a:p>
            <a:endParaRPr lang="en-US"/>
          </a:p>
        </p:txBody>
      </p:sp>
      <p:sp>
        <p:nvSpPr>
          <p:cNvPr id="12" name="Title 1">
            <a:extLst>
              <a:ext uri="{FF2B5EF4-FFF2-40B4-BE49-F238E27FC236}">
                <a16:creationId xmlns:a16="http://schemas.microsoft.com/office/drawing/2014/main" id="{87011182-25D8-9247-53A5-5C5DEF24A9A7}"/>
              </a:ext>
            </a:extLst>
          </p:cNvPr>
          <p:cNvSpPr txBox="1">
            <a:spLocks/>
          </p:cNvSpPr>
          <p:nvPr/>
        </p:nvSpPr>
        <p:spPr>
          <a:xfrm>
            <a:off x="284018" y="-476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3200"/>
              <a:t>Сургалтын шинэ төлөвлөгөө</a:t>
            </a:r>
            <a:endParaRPr lang="en-AU" sz="3200"/>
          </a:p>
        </p:txBody>
      </p:sp>
    </p:spTree>
    <p:extLst>
      <p:ext uri="{BB962C8B-B14F-4D97-AF65-F5344CB8AC3E}">
        <p14:creationId xmlns:p14="http://schemas.microsoft.com/office/powerpoint/2010/main" val="1385289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1C29D2D-3A61-48F1-A0F4-4F5C99EA8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677834B-26F8-4AF0-B221-67EEF3140C2A}"/>
              </a:ext>
            </a:extLst>
          </p:cNvPr>
          <p:cNvCxnSpPr>
            <a:cxnSpLocks/>
          </p:cNvCxnSpPr>
          <p:nvPr/>
        </p:nvCxnSpPr>
        <p:spPr>
          <a:xfrm>
            <a:off x="7512204" y="23124"/>
            <a:ext cx="37512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32AEC-0F6F-4722-8CDE-AFDBEA845AF0}"/>
              </a:ext>
            </a:extLst>
          </p:cNvPr>
          <p:cNvCxnSpPr>
            <a:cxnSpLocks/>
          </p:cNvCxnSpPr>
          <p:nvPr/>
        </p:nvCxnSpPr>
        <p:spPr>
          <a:xfrm flipV="1">
            <a:off x="12162822" y="847410"/>
            <a:ext cx="0" cy="248253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7" name="Picture 16" descr="A person's face on a blue background&#10;&#10;Description automatically generated with low confidence">
            <a:extLst>
              <a:ext uri="{FF2B5EF4-FFF2-40B4-BE49-F238E27FC236}">
                <a16:creationId xmlns:a16="http://schemas.microsoft.com/office/drawing/2014/main" id="{9353C035-9FE2-4A62-A35A-979D59CFAFF3}"/>
              </a:ext>
            </a:extLst>
          </p:cNvPr>
          <p:cNvPicPr>
            <a:picLocks noChangeAspect="1"/>
          </p:cNvPicPr>
          <p:nvPr/>
        </p:nvPicPr>
        <p:blipFill rotWithShape="1">
          <a:blip r:embed="rId3">
            <a:extLst>
              <a:ext uri="{28A0092B-C50C-407E-A947-70E740481C1C}">
                <a14:useLocalDpi xmlns:a14="http://schemas.microsoft.com/office/drawing/2010/main" val="0"/>
              </a:ext>
            </a:extLst>
          </a:blip>
          <a:srcRect l="82617" t="3545" r="5924" b="85079"/>
          <a:stretch/>
        </p:blipFill>
        <p:spPr>
          <a:xfrm>
            <a:off x="11436144" y="7884"/>
            <a:ext cx="752697" cy="747245"/>
          </a:xfrm>
          <a:prstGeom prst="rect">
            <a:avLst/>
          </a:prstGeom>
        </p:spPr>
      </p:pic>
      <p:cxnSp>
        <p:nvCxnSpPr>
          <p:cNvPr id="19" name="Straight Connector 18">
            <a:extLst>
              <a:ext uri="{FF2B5EF4-FFF2-40B4-BE49-F238E27FC236}">
                <a16:creationId xmlns:a16="http://schemas.microsoft.com/office/drawing/2014/main" id="{69A209FD-4429-47D8-B6D5-6243718A4F69}"/>
              </a:ext>
            </a:extLst>
          </p:cNvPr>
          <p:cNvCxnSpPr>
            <a:cxnSpLocks/>
          </p:cNvCxnSpPr>
          <p:nvPr/>
        </p:nvCxnSpPr>
        <p:spPr>
          <a:xfrm flipH="1" flipV="1">
            <a:off x="465571" y="6833663"/>
            <a:ext cx="188733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815EFF-E30C-4347-BDF2-E8CFD6EACCAC}"/>
              </a:ext>
            </a:extLst>
          </p:cNvPr>
          <p:cNvCxnSpPr>
            <a:cxnSpLocks/>
          </p:cNvCxnSpPr>
          <p:nvPr/>
        </p:nvCxnSpPr>
        <p:spPr>
          <a:xfrm flipH="1">
            <a:off x="13092" y="5514181"/>
            <a:ext cx="0" cy="99057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EC9732-7ABE-4587-AA2D-F013C8264D72}"/>
              </a:ext>
            </a:extLst>
          </p:cNvPr>
          <p:cNvSpPr>
            <a:spLocks noGrp="1"/>
          </p:cNvSpPr>
          <p:nvPr>
            <p:ph type="title"/>
          </p:nvPr>
        </p:nvSpPr>
        <p:spPr/>
        <p:txBody>
          <a:bodyPr>
            <a:normAutofit/>
          </a:bodyPr>
          <a:lstStyle/>
          <a:p>
            <a:r>
              <a:rPr lang="mn-MN" sz="3200"/>
              <a:t>Сэдвийн сонголт</a:t>
            </a:r>
            <a:endParaRPr lang="en-AU" sz="3200"/>
          </a:p>
        </p:txBody>
      </p:sp>
      <p:sp>
        <p:nvSpPr>
          <p:cNvPr id="3" name="Content Placeholder 2">
            <a:extLst>
              <a:ext uri="{FF2B5EF4-FFF2-40B4-BE49-F238E27FC236}">
                <a16:creationId xmlns:a16="http://schemas.microsoft.com/office/drawing/2014/main" id="{53638D78-0216-407D-A4D6-AD8851DA7CC7}"/>
              </a:ext>
            </a:extLst>
          </p:cNvPr>
          <p:cNvSpPr>
            <a:spLocks noGrp="1"/>
          </p:cNvSpPr>
          <p:nvPr>
            <p:ph idx="1"/>
          </p:nvPr>
        </p:nvSpPr>
        <p:spPr>
          <a:xfrm>
            <a:off x="851293" y="1528513"/>
            <a:ext cx="3873108" cy="3985667"/>
          </a:xfrm>
        </p:spPr>
        <p:txBody>
          <a:bodyPr>
            <a:noAutofit/>
          </a:bodyPr>
          <a:lstStyle/>
          <a:p>
            <a:pPr>
              <a:spcBef>
                <a:spcPts val="0"/>
              </a:spcBef>
            </a:pPr>
            <a:r>
              <a:rPr lang="mn-MN" b="1"/>
              <a:t>2022.08.01 - 2022.08.15		</a:t>
            </a:r>
          </a:p>
          <a:p>
            <a:pPr marL="0" indent="0">
              <a:spcBef>
                <a:spcPts val="0"/>
              </a:spcBef>
              <a:buNone/>
            </a:pPr>
            <a:r>
              <a:rPr lang="mn-MN" sz="2400" b="1"/>
              <a:t>ИОННамын сонгуульт </a:t>
            </a:r>
          </a:p>
          <a:p>
            <a:pPr marL="0" indent="0">
              <a:spcBef>
                <a:spcPts val="0"/>
              </a:spcBef>
              <a:buNone/>
            </a:pPr>
            <a:r>
              <a:rPr lang="mn-MN" sz="2400" b="1"/>
              <a:t>гишүүд хэлэлцэв.</a:t>
            </a:r>
          </a:p>
          <a:p>
            <a:pPr marL="0" indent="0">
              <a:spcBef>
                <a:spcPts val="0"/>
              </a:spcBef>
              <a:buNone/>
            </a:pPr>
            <a:endParaRPr lang="mn-MN" sz="2400" b="1"/>
          </a:p>
          <a:p>
            <a:pPr marL="0" indent="0">
              <a:spcBef>
                <a:spcPts val="0"/>
              </a:spcBef>
              <a:buNone/>
            </a:pPr>
            <a:r>
              <a:rPr lang="mn-MN" sz="2400" b="1"/>
              <a:t>Гарсан сэдвийн саналын тоо: 138</a:t>
            </a:r>
          </a:p>
          <a:p>
            <a:pPr marL="0" indent="0">
              <a:spcBef>
                <a:spcPts val="0"/>
              </a:spcBef>
              <a:buNone/>
            </a:pPr>
            <a:r>
              <a:rPr lang="mn-MN" b="1"/>
              <a:t>					</a:t>
            </a:r>
          </a:p>
          <a:p>
            <a:pPr>
              <a:spcBef>
                <a:spcPts val="0"/>
              </a:spcBef>
            </a:pPr>
            <a:endParaRPr lang="mn-MN" b="1"/>
          </a:p>
          <a:p>
            <a:pPr>
              <a:spcBef>
                <a:spcPts val="0"/>
              </a:spcBef>
            </a:pPr>
            <a:endParaRPr lang="mn-MN" b="1"/>
          </a:p>
          <a:p>
            <a:pPr>
              <a:spcBef>
                <a:spcPts val="0"/>
              </a:spcBef>
            </a:pPr>
            <a:endParaRPr lang="en-AU"/>
          </a:p>
        </p:txBody>
      </p:sp>
      <p:sp>
        <p:nvSpPr>
          <p:cNvPr id="6" name="Title 1">
            <a:extLst>
              <a:ext uri="{FF2B5EF4-FFF2-40B4-BE49-F238E27FC236}">
                <a16:creationId xmlns:a16="http://schemas.microsoft.com/office/drawing/2014/main" id="{8D8666B7-18F6-4F83-508C-2A616ED6AABA}"/>
              </a:ext>
            </a:extLst>
          </p:cNvPr>
          <p:cNvSpPr txBox="1">
            <a:spLocks/>
          </p:cNvSpPr>
          <p:nvPr/>
        </p:nvSpPr>
        <p:spPr>
          <a:xfrm>
            <a:off x="5029402" y="-19392"/>
            <a:ext cx="49653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mn-MN" sz="2400"/>
              <a:t>Сэдвийн санал, салбараар</a:t>
            </a:r>
            <a:endParaRPr lang="en-AU" sz="2400"/>
          </a:p>
        </p:txBody>
      </p:sp>
      <p:graphicFrame>
        <p:nvGraphicFramePr>
          <p:cNvPr id="7" name="Content Placeholder 3">
            <a:extLst>
              <a:ext uri="{FF2B5EF4-FFF2-40B4-BE49-F238E27FC236}">
                <a16:creationId xmlns:a16="http://schemas.microsoft.com/office/drawing/2014/main" id="{ABE68B93-27FB-3EC6-34F5-1548867C95F7}"/>
              </a:ext>
            </a:extLst>
          </p:cNvPr>
          <p:cNvGraphicFramePr>
            <a:graphicFrameLocks/>
          </p:cNvGraphicFramePr>
          <p:nvPr>
            <p:extLst>
              <p:ext uri="{D42A27DB-BD31-4B8C-83A1-F6EECF244321}">
                <p14:modId xmlns:p14="http://schemas.microsoft.com/office/powerpoint/2010/main" val="2576568950"/>
              </p:ext>
            </p:extLst>
          </p:nvPr>
        </p:nvGraphicFramePr>
        <p:xfrm>
          <a:off x="4878045" y="1187829"/>
          <a:ext cx="6880266" cy="5379660"/>
        </p:xfrm>
        <a:graphic>
          <a:graphicData uri="http://schemas.openxmlformats.org/drawingml/2006/table">
            <a:tbl>
              <a:tblPr>
                <a:tableStyleId>{5C22544A-7EE6-4342-B048-85BDC9FD1C3A}</a:tableStyleId>
              </a:tblPr>
              <a:tblGrid>
                <a:gridCol w="275645">
                  <a:extLst>
                    <a:ext uri="{9D8B030D-6E8A-4147-A177-3AD203B41FA5}">
                      <a16:colId xmlns:a16="http://schemas.microsoft.com/office/drawing/2014/main" val="522999278"/>
                    </a:ext>
                  </a:extLst>
                </a:gridCol>
                <a:gridCol w="5335437">
                  <a:extLst>
                    <a:ext uri="{9D8B030D-6E8A-4147-A177-3AD203B41FA5}">
                      <a16:colId xmlns:a16="http://schemas.microsoft.com/office/drawing/2014/main" val="2632699271"/>
                    </a:ext>
                  </a:extLst>
                </a:gridCol>
                <a:gridCol w="1269184">
                  <a:extLst>
                    <a:ext uri="{9D8B030D-6E8A-4147-A177-3AD203B41FA5}">
                      <a16:colId xmlns:a16="http://schemas.microsoft.com/office/drawing/2014/main" val="3807665543"/>
                    </a:ext>
                  </a:extLst>
                </a:gridCol>
              </a:tblGrid>
              <a:tr h="316447">
                <a:tc>
                  <a:txBody>
                    <a:bodyPr/>
                    <a:lstStyle/>
                    <a:p>
                      <a:pPr algn="ctr" fontAlgn="ctr"/>
                      <a:r>
                        <a:rPr lang="en-AU" sz="1800" u="none" strike="noStrike">
                          <a:effectLst/>
                          <a:latin typeface="+mn-lt"/>
                          <a:cs typeface="Calibri" panose="020F0502020204030204" pitchFamily="34" charset="0"/>
                        </a:rPr>
                        <a:t>№</a:t>
                      </a:r>
                      <a:endParaRPr lang="en-AU" sz="1800" b="0" i="0" u="none" strike="noStrike">
                        <a:solidFill>
                          <a:srgbClr val="000000"/>
                        </a:solidFill>
                        <a:effectLst/>
                        <a:latin typeface="+mn-lt"/>
                        <a:cs typeface="Calibri" panose="020F0502020204030204" pitchFamily="34" charset="0"/>
                      </a:endParaRPr>
                    </a:p>
                  </a:txBody>
                  <a:tcPr marL="9310" marR="9310" marT="9310" marB="0" anchor="ctr"/>
                </a:tc>
                <a:tc>
                  <a:txBody>
                    <a:bodyPr/>
                    <a:lstStyle/>
                    <a:p>
                      <a:pPr algn="ctr" fontAlgn="ctr"/>
                      <a:r>
                        <a:rPr lang="mn-MN" sz="1800" u="none" strike="noStrike">
                          <a:effectLst/>
                          <a:latin typeface="+mn-lt"/>
                          <a:cs typeface="Calibri" panose="020F0502020204030204" pitchFamily="34" charset="0"/>
                        </a:rPr>
                        <a:t>Салбар</a:t>
                      </a:r>
                      <a:endParaRPr lang="mn-MN" sz="1800" b="1" i="0" u="none" strike="noStrike">
                        <a:solidFill>
                          <a:srgbClr val="000000"/>
                        </a:solidFill>
                        <a:effectLst/>
                        <a:latin typeface="+mn-lt"/>
                        <a:cs typeface="Calibri" panose="020F0502020204030204" pitchFamily="34" charset="0"/>
                      </a:endParaRPr>
                    </a:p>
                  </a:txBody>
                  <a:tcPr marL="9310" marR="9310" marT="9310" marB="0" anchor="ctr"/>
                </a:tc>
                <a:tc>
                  <a:txBody>
                    <a:bodyPr/>
                    <a:lstStyle/>
                    <a:p>
                      <a:pPr algn="ctr" fontAlgn="ctr"/>
                      <a:r>
                        <a:rPr lang="mn-MN" sz="1800" u="none" strike="noStrike">
                          <a:effectLst/>
                          <a:latin typeface="+mn-lt"/>
                          <a:cs typeface="Calibri" panose="020F0502020204030204" pitchFamily="34" charset="0"/>
                        </a:rPr>
                        <a:t>Сэдвийн саналын тоо</a:t>
                      </a:r>
                      <a:endParaRPr lang="mn-MN" sz="1800" b="1" i="0" u="none" strike="noStrike">
                        <a:solidFill>
                          <a:srgbClr val="000000"/>
                        </a:solidFill>
                        <a:effectLst/>
                        <a:latin typeface="+mn-lt"/>
                        <a:cs typeface="Calibri" panose="020F0502020204030204" pitchFamily="34" charset="0"/>
                      </a:endParaRPr>
                    </a:p>
                  </a:txBody>
                  <a:tcPr marL="9310" marR="9310" marT="9310" marB="0" anchor="ctr"/>
                </a:tc>
                <a:extLst>
                  <a:ext uri="{0D108BD9-81ED-4DB2-BD59-A6C34878D82A}">
                    <a16:rowId xmlns:a16="http://schemas.microsoft.com/office/drawing/2014/main" val="2532804740"/>
                  </a:ext>
                </a:extLst>
              </a:tr>
              <a:tr h="108134">
                <a:tc>
                  <a:txBody>
                    <a:bodyPr/>
                    <a:lstStyle/>
                    <a:p>
                      <a:pPr algn="ctr" fontAlgn="b"/>
                      <a:r>
                        <a:rPr lang="en-AU" sz="1800" u="none" strike="noStrike">
                          <a:effectLst/>
                          <a:latin typeface="+mn-lt"/>
                          <a:cs typeface="Calibri" panose="020F0502020204030204" pitchFamily="34" charset="0"/>
                        </a:rPr>
                        <a:t>1</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Бизнес, ажил эрхлэлт, амжиргаа</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27</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1286084610"/>
                  </a:ext>
                </a:extLst>
              </a:tr>
              <a:tr h="108134">
                <a:tc>
                  <a:txBody>
                    <a:bodyPr/>
                    <a:lstStyle/>
                    <a:p>
                      <a:pPr algn="ctr" fontAlgn="b"/>
                      <a:r>
                        <a:rPr lang="en-AU" sz="1800" u="none" strike="noStrike">
                          <a:effectLst/>
                          <a:latin typeface="+mn-lt"/>
                          <a:cs typeface="Calibri" panose="020F0502020204030204" pitchFamily="34" charset="0"/>
                        </a:rPr>
                        <a:t>2</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Боловсрол, соёл</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16</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998632687"/>
                  </a:ext>
                </a:extLst>
              </a:tr>
              <a:tr h="108134">
                <a:tc>
                  <a:txBody>
                    <a:bodyPr/>
                    <a:lstStyle/>
                    <a:p>
                      <a:pPr algn="ctr" fontAlgn="b"/>
                      <a:r>
                        <a:rPr lang="en-AU" sz="1800" u="none" strike="noStrike">
                          <a:effectLst/>
                          <a:latin typeface="+mn-lt"/>
                          <a:cs typeface="Calibri" panose="020F0502020204030204" pitchFamily="34" charset="0"/>
                        </a:rPr>
                        <a:t>3</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Байгаль орчин, амьдрах орчин, аялал жуулчлал</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14</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573245304"/>
                  </a:ext>
                </a:extLst>
              </a:tr>
              <a:tr h="108134">
                <a:tc>
                  <a:txBody>
                    <a:bodyPr/>
                    <a:lstStyle/>
                    <a:p>
                      <a:pPr algn="ctr" fontAlgn="b"/>
                      <a:r>
                        <a:rPr lang="en-AU" sz="1800" u="none" strike="noStrike">
                          <a:effectLst/>
                          <a:latin typeface="+mn-lt"/>
                          <a:cs typeface="Calibri" panose="020F0502020204030204" pitchFamily="34" charset="0"/>
                        </a:rPr>
                        <a:t>4</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Төрийн байгууллага, төсөв, мөнгө санхүү</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12</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268182030"/>
                  </a:ext>
                </a:extLst>
              </a:tr>
              <a:tr h="108134">
                <a:tc>
                  <a:txBody>
                    <a:bodyPr/>
                    <a:lstStyle/>
                    <a:p>
                      <a:pPr algn="ctr" fontAlgn="b"/>
                      <a:r>
                        <a:rPr lang="en-AU" sz="1800" u="none" strike="noStrike">
                          <a:effectLst/>
                          <a:latin typeface="+mn-lt"/>
                          <a:cs typeface="Calibri" panose="020F0502020204030204" pitchFamily="34" charset="0"/>
                        </a:rPr>
                        <a:t>5</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ХАА, хүнсний аюулгүй байдал</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8</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2730744380"/>
                  </a:ext>
                </a:extLst>
              </a:tr>
              <a:tr h="108134">
                <a:tc>
                  <a:txBody>
                    <a:bodyPr/>
                    <a:lstStyle/>
                    <a:p>
                      <a:pPr algn="ctr" fontAlgn="b"/>
                      <a:r>
                        <a:rPr lang="en-AU" sz="1800" u="none" strike="noStrike">
                          <a:effectLst/>
                          <a:latin typeface="+mn-lt"/>
                          <a:cs typeface="Calibri" panose="020F0502020204030204" pitchFamily="34" charset="0"/>
                        </a:rPr>
                        <a:t>6</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Эрүүл мэнд</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8</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4207624311"/>
                  </a:ext>
                </a:extLst>
              </a:tr>
              <a:tr h="108134">
                <a:tc>
                  <a:txBody>
                    <a:bodyPr/>
                    <a:lstStyle/>
                    <a:p>
                      <a:pPr algn="ctr" fontAlgn="b"/>
                      <a:r>
                        <a:rPr lang="en-AU" sz="1800" u="none" strike="noStrike">
                          <a:effectLst/>
                          <a:latin typeface="+mn-lt"/>
                          <a:cs typeface="Calibri" panose="020F0502020204030204" pitchFamily="34" charset="0"/>
                        </a:rPr>
                        <a:t>7</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Хүний эрх, эрх тэгш байдал</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7</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2777765165"/>
                  </a:ext>
                </a:extLst>
              </a:tr>
              <a:tr h="108134">
                <a:tc>
                  <a:txBody>
                    <a:bodyPr/>
                    <a:lstStyle/>
                    <a:p>
                      <a:pPr algn="ctr" fontAlgn="b"/>
                      <a:r>
                        <a:rPr lang="en-AU" sz="1800" u="none" strike="noStrike">
                          <a:effectLst/>
                          <a:latin typeface="+mn-lt"/>
                          <a:cs typeface="Calibri" panose="020F0502020204030204" pitchFamily="34" charset="0"/>
                        </a:rPr>
                        <a:t>8</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 Эдийн засаг, Үндэсний тооцоо, Гадаад худалдаа, Төлбөрийн тэнцэл</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4</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1180453111"/>
                  </a:ext>
                </a:extLst>
              </a:tr>
              <a:tr h="108134">
                <a:tc>
                  <a:txBody>
                    <a:bodyPr/>
                    <a:lstStyle/>
                    <a:p>
                      <a:pPr algn="ctr" fontAlgn="b"/>
                      <a:r>
                        <a:rPr lang="en-AU" sz="1800" u="none" strike="noStrike">
                          <a:effectLst/>
                          <a:latin typeface="+mn-lt"/>
                          <a:cs typeface="Calibri" panose="020F0502020204030204" pitchFamily="34" charset="0"/>
                        </a:rPr>
                        <a:t>9</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Дэд бүтэц</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4</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4266228672"/>
                  </a:ext>
                </a:extLst>
              </a:tr>
              <a:tr h="108134">
                <a:tc>
                  <a:txBody>
                    <a:bodyPr/>
                    <a:lstStyle/>
                    <a:p>
                      <a:pPr algn="ctr" fontAlgn="b"/>
                      <a:r>
                        <a:rPr lang="en-AU" sz="1800" u="none" strike="noStrike">
                          <a:effectLst/>
                          <a:latin typeface="+mn-lt"/>
                          <a:cs typeface="Calibri" panose="020F0502020204030204" pitchFamily="34" charset="0"/>
                        </a:rPr>
                        <a:t>10</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Нийгмийн халамж</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4</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745332302"/>
                  </a:ext>
                </a:extLst>
              </a:tr>
              <a:tr h="108134">
                <a:tc>
                  <a:txBody>
                    <a:bodyPr/>
                    <a:lstStyle/>
                    <a:p>
                      <a:pPr algn="ctr" fontAlgn="b"/>
                      <a:r>
                        <a:rPr lang="en-AU" sz="1800" u="none" strike="noStrike">
                          <a:effectLst/>
                          <a:latin typeface="+mn-lt"/>
                          <a:cs typeface="Calibri" panose="020F0502020204030204" pitchFamily="34" charset="0"/>
                        </a:rPr>
                        <a:t>11</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Татвар, Нийгмийн даатгал</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4</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3637404102"/>
                  </a:ext>
                </a:extLst>
              </a:tr>
              <a:tr h="108134">
                <a:tc>
                  <a:txBody>
                    <a:bodyPr/>
                    <a:lstStyle/>
                    <a:p>
                      <a:pPr algn="ctr" fontAlgn="b"/>
                      <a:r>
                        <a:rPr lang="en-AU" sz="1800" u="none" strike="noStrike">
                          <a:effectLst/>
                          <a:latin typeface="+mn-lt"/>
                          <a:cs typeface="Calibri" panose="020F0502020204030204" pitchFamily="34" charset="0"/>
                        </a:rPr>
                        <a:t>12</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Тээвэр</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4</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1796269499"/>
                  </a:ext>
                </a:extLst>
              </a:tr>
              <a:tr h="108134">
                <a:tc>
                  <a:txBody>
                    <a:bodyPr/>
                    <a:lstStyle/>
                    <a:p>
                      <a:pPr algn="ctr" fontAlgn="b"/>
                      <a:r>
                        <a:rPr lang="en-AU" sz="1800" u="none" strike="noStrike">
                          <a:effectLst/>
                          <a:latin typeface="+mn-lt"/>
                          <a:cs typeface="Calibri" panose="020F0502020204030204" pitchFamily="34" charset="0"/>
                        </a:rPr>
                        <a:t>13</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Аж үйлдвэр</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3</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1535329291"/>
                  </a:ext>
                </a:extLst>
              </a:tr>
              <a:tr h="108134">
                <a:tc>
                  <a:txBody>
                    <a:bodyPr/>
                    <a:lstStyle/>
                    <a:p>
                      <a:pPr algn="ctr" fontAlgn="b"/>
                      <a:r>
                        <a:rPr lang="en-AU" sz="1800" u="none" strike="noStrike">
                          <a:effectLst/>
                          <a:latin typeface="+mn-lt"/>
                          <a:cs typeface="Calibri" panose="020F0502020204030204" pitchFamily="34" charset="0"/>
                        </a:rPr>
                        <a:t>14</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Сонгууль</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3</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3668645990"/>
                  </a:ext>
                </a:extLst>
              </a:tr>
              <a:tr h="108134">
                <a:tc>
                  <a:txBody>
                    <a:bodyPr/>
                    <a:lstStyle/>
                    <a:p>
                      <a:pPr algn="ctr" fontAlgn="b"/>
                      <a:r>
                        <a:rPr lang="en-AU" sz="1800" u="none" strike="noStrike">
                          <a:effectLst/>
                          <a:latin typeface="+mn-lt"/>
                          <a:cs typeface="Calibri" panose="020F0502020204030204" pitchFamily="34" charset="0"/>
                        </a:rPr>
                        <a:t>15</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Гэмт хэрэг, архи, мансууруулах бодис</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3</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1283193668"/>
                  </a:ext>
                </a:extLst>
              </a:tr>
              <a:tr h="108134">
                <a:tc>
                  <a:txBody>
                    <a:bodyPr/>
                    <a:lstStyle/>
                    <a:p>
                      <a:pPr algn="ctr" fontAlgn="b"/>
                      <a:r>
                        <a:rPr lang="en-AU" sz="1800" u="none" strike="noStrike">
                          <a:effectLst/>
                          <a:latin typeface="+mn-lt"/>
                          <a:cs typeface="Calibri" panose="020F0502020204030204" pitchFamily="34" charset="0"/>
                        </a:rPr>
                        <a:t>16</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Эрчим хүч</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1</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2268585458"/>
                  </a:ext>
                </a:extLst>
              </a:tr>
              <a:tr h="108134">
                <a:tc>
                  <a:txBody>
                    <a:bodyPr/>
                    <a:lstStyle/>
                    <a:p>
                      <a:pPr algn="ctr" fontAlgn="b"/>
                      <a:r>
                        <a:rPr lang="en-AU" sz="1800" u="none" strike="noStrike">
                          <a:effectLst/>
                          <a:latin typeface="+mn-lt"/>
                          <a:cs typeface="Calibri" panose="020F0502020204030204" pitchFamily="34" charset="0"/>
                        </a:rPr>
                        <a:t>17</a:t>
                      </a:r>
                      <a:endParaRPr lang="en-AU"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l" fontAlgn="b"/>
                      <a:r>
                        <a:rPr lang="mn-MN" sz="1800" u="none" strike="noStrike">
                          <a:effectLst/>
                          <a:latin typeface="+mn-lt"/>
                          <a:cs typeface="Calibri" panose="020F0502020204030204" pitchFamily="34" charset="0"/>
                        </a:rPr>
                        <a:t>Бусад</a:t>
                      </a:r>
                      <a:endParaRPr lang="mn-MN" sz="1800" b="0" i="0" u="none" strike="noStrike">
                        <a:solidFill>
                          <a:srgbClr val="000000"/>
                        </a:solidFill>
                        <a:effectLst/>
                        <a:latin typeface="+mn-lt"/>
                        <a:cs typeface="Calibri" panose="020F0502020204030204" pitchFamily="34" charset="0"/>
                      </a:endParaRPr>
                    </a:p>
                  </a:txBody>
                  <a:tcPr marL="9310" marR="9310" marT="9310" marB="0" anchor="b"/>
                </a:tc>
                <a:tc>
                  <a:txBody>
                    <a:bodyPr/>
                    <a:lstStyle/>
                    <a:p>
                      <a:pPr algn="r" fontAlgn="b"/>
                      <a:r>
                        <a:rPr lang="en-AU" sz="1800" u="none" strike="noStrike">
                          <a:effectLst/>
                          <a:latin typeface="+mn-lt"/>
                          <a:cs typeface="Calibri" panose="020F0502020204030204" pitchFamily="34" charset="0"/>
                        </a:rPr>
                        <a:t>16</a:t>
                      </a:r>
                      <a:endParaRPr lang="en-AU" sz="1800" b="0" i="0" u="none" strike="noStrike">
                        <a:solidFill>
                          <a:srgbClr val="000000"/>
                        </a:solidFill>
                        <a:effectLst/>
                        <a:latin typeface="+mn-lt"/>
                        <a:cs typeface="Calibri" panose="020F0502020204030204" pitchFamily="34" charset="0"/>
                      </a:endParaRPr>
                    </a:p>
                  </a:txBody>
                  <a:tcPr marL="9310" marR="9310" marT="9310" marB="0" anchor="b"/>
                </a:tc>
                <a:extLst>
                  <a:ext uri="{0D108BD9-81ED-4DB2-BD59-A6C34878D82A}">
                    <a16:rowId xmlns:a16="http://schemas.microsoft.com/office/drawing/2014/main" val="897140955"/>
                  </a:ext>
                </a:extLst>
              </a:tr>
            </a:tbl>
          </a:graphicData>
        </a:graphic>
      </p:graphicFrame>
    </p:spTree>
    <p:extLst>
      <p:ext uri="{BB962C8B-B14F-4D97-AF65-F5344CB8AC3E}">
        <p14:creationId xmlns:p14="http://schemas.microsoft.com/office/powerpoint/2010/main" val="2016901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Bahnschrift SemiBold Condensed"/>
        <a:ea typeface=""/>
        <a:cs typeface=""/>
      </a:majorFont>
      <a:minorFont>
        <a:latin typeface="Bahnschrift SemiLight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207EC7F54E2124F9F98C4569843474D" ma:contentTypeVersion="15" ma:contentTypeDescription="Create a new document." ma:contentTypeScope="" ma:versionID="31552a4a5e17dc690aa78dd49dc37083">
  <xsd:schema xmlns:xsd="http://www.w3.org/2001/XMLSchema" xmlns:xs="http://www.w3.org/2001/XMLSchema" xmlns:p="http://schemas.microsoft.com/office/2006/metadata/properties" xmlns:ns2="222867e6-3bef-4ec7-a18f-acd1c9a34bb4" xmlns:ns3="6aead649-46ce-43c7-8120-b738b4566243" targetNamespace="http://schemas.microsoft.com/office/2006/metadata/properties" ma:root="true" ma:fieldsID="1c6529e8cefd135287fe630081ebcb77" ns2:_="" ns3:_="">
    <xsd:import namespace="222867e6-3bef-4ec7-a18f-acd1c9a34bb4"/>
    <xsd:import namespace="6aead649-46ce-43c7-8120-b738b456624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2867e6-3bef-4ec7-a18f-acd1c9a34b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346275e-24e5-4bd6-9fe1-162d57ad0e4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aead649-46ce-43c7-8120-b738b456624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0e9d6db-c9de-44e3-b2d8-dae403d43ccc}" ma:internalName="TaxCatchAll" ma:showField="CatchAllData" ma:web="6aead649-46ce-43c7-8120-b738b45662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aead649-46ce-43c7-8120-b738b4566243" xsi:nil="true"/>
    <lcf76f155ced4ddcb4097134ff3c332f xmlns="222867e6-3bef-4ec7-a18f-acd1c9a34bb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6A87760-0C54-4839-80AA-47413D86DBB7}">
  <ds:schemaRefs>
    <ds:schemaRef ds:uri="http://schemas.microsoft.com/sharepoint/v3/contenttype/forms"/>
  </ds:schemaRefs>
</ds:datastoreItem>
</file>

<file path=customXml/itemProps2.xml><?xml version="1.0" encoding="utf-8"?>
<ds:datastoreItem xmlns:ds="http://schemas.openxmlformats.org/officeDocument/2006/customXml" ds:itemID="{E19F9047-BA53-40DD-B746-A21068302090}">
  <ds:schemaRefs>
    <ds:schemaRef ds:uri="222867e6-3bef-4ec7-a18f-acd1c9a34bb4"/>
    <ds:schemaRef ds:uri="6aead649-46ce-43c7-8120-b738b456624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E8E750D-8197-4042-B73B-074A2747EE28}">
  <ds:schemaRefs>
    <ds:schemaRef ds:uri="222867e6-3bef-4ec7-a18f-acd1c9a34bb4"/>
    <ds:schemaRef ds:uri="6aead649-46ce-43c7-8120-b738b456624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1486</Words>
  <Application>Microsoft Office PowerPoint</Application>
  <PresentationFormat>Widescreen</PresentationFormat>
  <Paragraphs>230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Bahnschrift SemiBold Condensed</vt:lpstr>
      <vt:lpstr>Bahnschrift SemiLight Condensed</vt:lpstr>
      <vt:lpstr>Calibri</vt:lpstr>
      <vt:lpstr>Office Theme</vt:lpstr>
      <vt:lpstr>ИОННамын сургалтын төлөвлөгөө</vt:lpstr>
      <vt:lpstr>2021.04.01 – 2021.09.09  Намын гишүүдэд зориулсан сургалт,      3 илтгэгч, 15 сэдвээр, Zoom-ээр Хамарсан асуудлууд:   улс төр, хүний эрх, ИОННамын дүрэм</vt:lpstr>
      <vt:lpstr>Сургалтын шинэ төлөвлөгөөний онцлог</vt:lpstr>
      <vt:lpstr>АГУУЛГА</vt:lpstr>
      <vt:lpstr>АГУУЛГА</vt:lpstr>
      <vt:lpstr>ХЭЛБЭР</vt:lpstr>
      <vt:lpstr>ХАМРАХ ХҮРЭЭ</vt:lpstr>
      <vt:lpstr>9 сард 9 сэдэв</vt:lpstr>
      <vt:lpstr>Сэдвийн сонголт</vt:lpstr>
      <vt:lpstr>Сэдвийн сонголт</vt:lpstr>
      <vt:lpstr>Сэдвийн санал асуулгын үр дүн, сэдвийн сонголт</vt:lpstr>
      <vt:lpstr>Сургалт, хэлэлцүүлгийн хуваарь</vt:lpstr>
      <vt:lpstr>Шаардагдах хүний нөөц (сэдэв тус бүр дээр)</vt:lpstr>
      <vt:lpstr>АНХААРАЛ ТАВЬСАН ТА БҮХЭНД БАЯРЛАЛАА.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Dibo Byambadorj</dc:creator>
  <cp:lastModifiedBy>Dashnyam Baasanjav</cp:lastModifiedBy>
  <cp:revision>2</cp:revision>
  <dcterms:created xsi:type="dcterms:W3CDTF">2021-12-01T01:11:34Z</dcterms:created>
  <dcterms:modified xsi:type="dcterms:W3CDTF">2022-09-16T01:34:48Z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0x0101002207EC7F54E2124F9F98C4569843474D</vt:lpwstr>
  </property>
  <property fmtid="{D5CDD505-2E9C-101B-9397-08002B2CF9AE}" pid="3" name="MediaServiceImageTags">
    <vt:lpwstr/>
  </property>
</Properties>
</file>